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268" r:id="rId5"/>
    <p:sldId id="312" r:id="rId6"/>
    <p:sldId id="279" r:id="rId7"/>
    <p:sldId id="275" r:id="rId8"/>
    <p:sldId id="274" r:id="rId9"/>
    <p:sldId id="302" r:id="rId10"/>
    <p:sldId id="310" r:id="rId11"/>
    <p:sldId id="271" r:id="rId12"/>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Lucida Grande" charset="0"/>
        <a:ea typeface="+mn-ea"/>
        <a:cs typeface="Geneva" charset="0"/>
      </a:defRPr>
    </a:lvl1pPr>
    <a:lvl2pPr marL="457200" algn="l" defTabSz="457200" rtl="0" eaLnBrk="0" fontAlgn="base" hangingPunct="0">
      <a:spcBef>
        <a:spcPct val="0"/>
      </a:spcBef>
      <a:spcAft>
        <a:spcPct val="0"/>
      </a:spcAft>
      <a:defRPr sz="2400" kern="1200">
        <a:solidFill>
          <a:schemeClr val="tx1"/>
        </a:solidFill>
        <a:latin typeface="Lucida Grande" charset="0"/>
        <a:ea typeface="+mn-ea"/>
        <a:cs typeface="Geneva" charset="0"/>
      </a:defRPr>
    </a:lvl2pPr>
    <a:lvl3pPr marL="914400" algn="l" defTabSz="457200" rtl="0" eaLnBrk="0" fontAlgn="base" hangingPunct="0">
      <a:spcBef>
        <a:spcPct val="0"/>
      </a:spcBef>
      <a:spcAft>
        <a:spcPct val="0"/>
      </a:spcAft>
      <a:defRPr sz="2400" kern="1200">
        <a:solidFill>
          <a:schemeClr val="tx1"/>
        </a:solidFill>
        <a:latin typeface="Lucida Grande" charset="0"/>
        <a:ea typeface="+mn-ea"/>
        <a:cs typeface="Geneva" charset="0"/>
      </a:defRPr>
    </a:lvl3pPr>
    <a:lvl4pPr marL="1371600" algn="l" defTabSz="457200" rtl="0" eaLnBrk="0" fontAlgn="base" hangingPunct="0">
      <a:spcBef>
        <a:spcPct val="0"/>
      </a:spcBef>
      <a:spcAft>
        <a:spcPct val="0"/>
      </a:spcAft>
      <a:defRPr sz="2400" kern="1200">
        <a:solidFill>
          <a:schemeClr val="tx1"/>
        </a:solidFill>
        <a:latin typeface="Lucida Grande" charset="0"/>
        <a:ea typeface="+mn-ea"/>
        <a:cs typeface="Geneva" charset="0"/>
      </a:defRPr>
    </a:lvl4pPr>
    <a:lvl5pPr marL="1828800" algn="l" defTabSz="457200" rtl="0" eaLnBrk="0" fontAlgn="base" hangingPunct="0">
      <a:spcBef>
        <a:spcPct val="0"/>
      </a:spcBef>
      <a:spcAft>
        <a:spcPct val="0"/>
      </a:spcAft>
      <a:defRPr sz="2400" kern="1200">
        <a:solidFill>
          <a:schemeClr val="tx1"/>
        </a:solidFill>
        <a:latin typeface="Lucida Grande" charset="0"/>
        <a:ea typeface="+mn-ea"/>
        <a:cs typeface="Geneva" charset="0"/>
      </a:defRPr>
    </a:lvl5pPr>
    <a:lvl6pPr marL="2286000" algn="l" defTabSz="914400" rtl="0" eaLnBrk="1" latinLnBrk="0" hangingPunct="1">
      <a:defRPr sz="2400" kern="1200">
        <a:solidFill>
          <a:schemeClr val="tx1"/>
        </a:solidFill>
        <a:latin typeface="Lucida Grande" charset="0"/>
        <a:ea typeface="+mn-ea"/>
        <a:cs typeface="Geneva" charset="0"/>
      </a:defRPr>
    </a:lvl6pPr>
    <a:lvl7pPr marL="2743200" algn="l" defTabSz="914400" rtl="0" eaLnBrk="1" latinLnBrk="0" hangingPunct="1">
      <a:defRPr sz="2400" kern="1200">
        <a:solidFill>
          <a:schemeClr val="tx1"/>
        </a:solidFill>
        <a:latin typeface="Lucida Grande" charset="0"/>
        <a:ea typeface="+mn-ea"/>
        <a:cs typeface="Geneva" charset="0"/>
      </a:defRPr>
    </a:lvl7pPr>
    <a:lvl8pPr marL="3200400" algn="l" defTabSz="914400" rtl="0" eaLnBrk="1" latinLnBrk="0" hangingPunct="1">
      <a:defRPr sz="2400" kern="1200">
        <a:solidFill>
          <a:schemeClr val="tx1"/>
        </a:solidFill>
        <a:latin typeface="Lucida Grande" charset="0"/>
        <a:ea typeface="+mn-ea"/>
        <a:cs typeface="Geneva" charset="0"/>
      </a:defRPr>
    </a:lvl8pPr>
    <a:lvl9pPr marL="3657600" algn="l" defTabSz="914400" rtl="0" eaLnBrk="1" latinLnBrk="0" hangingPunct="1">
      <a:defRPr sz="2400" kern="1200">
        <a:solidFill>
          <a:schemeClr val="tx1"/>
        </a:solidFill>
        <a:latin typeface="Lucida Grande" charset="0"/>
        <a:ea typeface="+mn-ea"/>
        <a:cs typeface="Geneva"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26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0680"/>
  </p:normalViewPr>
  <p:slideViewPr>
    <p:cSldViewPr snapToGrid="0">
      <p:cViewPr varScale="1">
        <p:scale>
          <a:sx n="75" d="100"/>
          <a:sy n="75" d="100"/>
        </p:scale>
        <p:origin x="3224" y="16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án Guðnason - HA" userId="3dcf7fd4-1baf-4a48-96ab-9f502cce5d00" providerId="ADAL" clId="{38A96787-B15D-E149-965B-1FE6288EEEA5}"/>
    <pc:docChg chg="delSld modSld">
      <pc:chgData name="Stefán Guðnason - HA" userId="3dcf7fd4-1baf-4a48-96ab-9f502cce5d00" providerId="ADAL" clId="{38A96787-B15D-E149-965B-1FE6288EEEA5}" dt="2022-04-11T09:11:41.219" v="1" actId="6549"/>
      <pc:docMkLst>
        <pc:docMk/>
      </pc:docMkLst>
      <pc:sldChg chg="modNotesTx">
        <pc:chgData name="Stefán Guðnason - HA" userId="3dcf7fd4-1baf-4a48-96ab-9f502cce5d00" providerId="ADAL" clId="{38A96787-B15D-E149-965B-1FE6288EEEA5}" dt="2022-04-11T09:11:41.219" v="1" actId="6549"/>
        <pc:sldMkLst>
          <pc:docMk/>
          <pc:sldMk cId="0" sldId="268"/>
        </pc:sldMkLst>
      </pc:sldChg>
      <pc:sldChg chg="del">
        <pc:chgData name="Stefán Guðnason - HA" userId="3dcf7fd4-1baf-4a48-96ab-9f502cce5d00" providerId="ADAL" clId="{38A96787-B15D-E149-965B-1FE6288EEEA5}" dt="2022-04-11T09:09:40.301" v="0" actId="2696"/>
        <pc:sldMkLst>
          <pc:docMk/>
          <pc:sldMk cId="0" sldId="277"/>
        </pc:sldMkLst>
      </pc:sldChg>
      <pc:sldChg chg="del">
        <pc:chgData name="Stefán Guðnason - HA" userId="3dcf7fd4-1baf-4a48-96ab-9f502cce5d00" providerId="ADAL" clId="{38A96787-B15D-E149-965B-1FE6288EEEA5}" dt="2022-04-11T09:09:40.301" v="0" actId="2696"/>
        <pc:sldMkLst>
          <pc:docMk/>
          <pc:sldMk cId="0" sldId="280"/>
        </pc:sldMkLst>
      </pc:sldChg>
      <pc:sldChg chg="del">
        <pc:chgData name="Stefán Guðnason - HA" userId="3dcf7fd4-1baf-4a48-96ab-9f502cce5d00" providerId="ADAL" clId="{38A96787-B15D-E149-965B-1FE6288EEEA5}" dt="2022-04-11T09:09:40.301" v="0" actId="2696"/>
        <pc:sldMkLst>
          <pc:docMk/>
          <pc:sldMk cId="0" sldId="286"/>
        </pc:sldMkLst>
      </pc:sldChg>
      <pc:sldChg chg="del">
        <pc:chgData name="Stefán Guðnason - HA" userId="3dcf7fd4-1baf-4a48-96ab-9f502cce5d00" providerId="ADAL" clId="{38A96787-B15D-E149-965B-1FE6288EEEA5}" dt="2022-04-11T09:09:40.301" v="0" actId="2696"/>
        <pc:sldMkLst>
          <pc:docMk/>
          <pc:sldMk cId="0" sldId="287"/>
        </pc:sldMkLst>
      </pc:sldChg>
      <pc:sldChg chg="del">
        <pc:chgData name="Stefán Guðnason - HA" userId="3dcf7fd4-1baf-4a48-96ab-9f502cce5d00" providerId="ADAL" clId="{38A96787-B15D-E149-965B-1FE6288EEEA5}" dt="2022-04-11T09:09:40.301" v="0" actId="2696"/>
        <pc:sldMkLst>
          <pc:docMk/>
          <pc:sldMk cId="0" sldId="288"/>
        </pc:sldMkLst>
      </pc:sldChg>
      <pc:sldChg chg="del">
        <pc:chgData name="Stefán Guðnason - HA" userId="3dcf7fd4-1baf-4a48-96ab-9f502cce5d00" providerId="ADAL" clId="{38A96787-B15D-E149-965B-1FE6288EEEA5}" dt="2022-04-11T09:09:40.301" v="0" actId="2696"/>
        <pc:sldMkLst>
          <pc:docMk/>
          <pc:sldMk cId="0" sldId="289"/>
        </pc:sldMkLst>
      </pc:sldChg>
      <pc:sldChg chg="del">
        <pc:chgData name="Stefán Guðnason - HA" userId="3dcf7fd4-1baf-4a48-96ab-9f502cce5d00" providerId="ADAL" clId="{38A96787-B15D-E149-965B-1FE6288EEEA5}" dt="2022-04-11T09:09:40.301" v="0" actId="2696"/>
        <pc:sldMkLst>
          <pc:docMk/>
          <pc:sldMk cId="0" sldId="290"/>
        </pc:sldMkLst>
      </pc:sldChg>
      <pc:sldChg chg="del">
        <pc:chgData name="Stefán Guðnason - HA" userId="3dcf7fd4-1baf-4a48-96ab-9f502cce5d00" providerId="ADAL" clId="{38A96787-B15D-E149-965B-1FE6288EEEA5}" dt="2022-04-11T09:09:40.301" v="0" actId="2696"/>
        <pc:sldMkLst>
          <pc:docMk/>
          <pc:sldMk cId="3377238056" sldId="291"/>
        </pc:sldMkLst>
      </pc:sldChg>
      <pc:sldChg chg="del">
        <pc:chgData name="Stefán Guðnason - HA" userId="3dcf7fd4-1baf-4a48-96ab-9f502cce5d00" providerId="ADAL" clId="{38A96787-B15D-E149-965B-1FE6288EEEA5}" dt="2022-04-11T09:09:40.301" v="0" actId="2696"/>
        <pc:sldMkLst>
          <pc:docMk/>
          <pc:sldMk cId="2475937101" sldId="292"/>
        </pc:sldMkLst>
      </pc:sldChg>
      <pc:sldChg chg="del">
        <pc:chgData name="Stefán Guðnason - HA" userId="3dcf7fd4-1baf-4a48-96ab-9f502cce5d00" providerId="ADAL" clId="{38A96787-B15D-E149-965B-1FE6288EEEA5}" dt="2022-04-11T09:09:40.301" v="0" actId="2696"/>
        <pc:sldMkLst>
          <pc:docMk/>
          <pc:sldMk cId="3490763489" sldId="293"/>
        </pc:sldMkLst>
      </pc:sldChg>
      <pc:sldChg chg="del">
        <pc:chgData name="Stefán Guðnason - HA" userId="3dcf7fd4-1baf-4a48-96ab-9f502cce5d00" providerId="ADAL" clId="{38A96787-B15D-E149-965B-1FE6288EEEA5}" dt="2022-04-11T09:09:40.301" v="0" actId="2696"/>
        <pc:sldMkLst>
          <pc:docMk/>
          <pc:sldMk cId="4148593440" sldId="296"/>
        </pc:sldMkLst>
      </pc:sldChg>
      <pc:sldChg chg="del">
        <pc:chgData name="Stefán Guðnason - HA" userId="3dcf7fd4-1baf-4a48-96ab-9f502cce5d00" providerId="ADAL" clId="{38A96787-B15D-E149-965B-1FE6288EEEA5}" dt="2022-04-11T09:09:40.301" v="0" actId="2696"/>
        <pc:sldMkLst>
          <pc:docMk/>
          <pc:sldMk cId="163816252" sldId="297"/>
        </pc:sldMkLst>
      </pc:sldChg>
      <pc:sldChg chg="del">
        <pc:chgData name="Stefán Guðnason - HA" userId="3dcf7fd4-1baf-4a48-96ab-9f502cce5d00" providerId="ADAL" clId="{38A96787-B15D-E149-965B-1FE6288EEEA5}" dt="2022-04-11T09:09:40.301" v="0" actId="2696"/>
        <pc:sldMkLst>
          <pc:docMk/>
          <pc:sldMk cId="3461399725" sldId="298"/>
        </pc:sldMkLst>
      </pc:sldChg>
      <pc:sldChg chg="del">
        <pc:chgData name="Stefán Guðnason - HA" userId="3dcf7fd4-1baf-4a48-96ab-9f502cce5d00" providerId="ADAL" clId="{38A96787-B15D-E149-965B-1FE6288EEEA5}" dt="2022-04-11T09:09:40.301" v="0" actId="2696"/>
        <pc:sldMkLst>
          <pc:docMk/>
          <pc:sldMk cId="3586693144" sldId="300"/>
        </pc:sldMkLst>
      </pc:sldChg>
      <pc:sldChg chg="del">
        <pc:chgData name="Stefán Guðnason - HA" userId="3dcf7fd4-1baf-4a48-96ab-9f502cce5d00" providerId="ADAL" clId="{38A96787-B15D-E149-965B-1FE6288EEEA5}" dt="2022-04-11T09:09:40.301" v="0" actId="2696"/>
        <pc:sldMkLst>
          <pc:docMk/>
          <pc:sldMk cId="3505665389" sldId="303"/>
        </pc:sldMkLst>
      </pc:sldChg>
      <pc:sldChg chg="del">
        <pc:chgData name="Stefán Guðnason - HA" userId="3dcf7fd4-1baf-4a48-96ab-9f502cce5d00" providerId="ADAL" clId="{38A96787-B15D-E149-965B-1FE6288EEEA5}" dt="2022-04-11T09:09:40.301" v="0" actId="2696"/>
        <pc:sldMkLst>
          <pc:docMk/>
          <pc:sldMk cId="494594853" sldId="304"/>
        </pc:sldMkLst>
      </pc:sldChg>
      <pc:sldChg chg="del">
        <pc:chgData name="Stefán Guðnason - HA" userId="3dcf7fd4-1baf-4a48-96ab-9f502cce5d00" providerId="ADAL" clId="{38A96787-B15D-E149-965B-1FE6288EEEA5}" dt="2022-04-11T09:09:40.301" v="0" actId="2696"/>
        <pc:sldMkLst>
          <pc:docMk/>
          <pc:sldMk cId="2495877989" sldId="305"/>
        </pc:sldMkLst>
      </pc:sldChg>
      <pc:sldChg chg="del">
        <pc:chgData name="Stefán Guðnason - HA" userId="3dcf7fd4-1baf-4a48-96ab-9f502cce5d00" providerId="ADAL" clId="{38A96787-B15D-E149-965B-1FE6288EEEA5}" dt="2022-04-11T09:09:40.301" v="0" actId="2696"/>
        <pc:sldMkLst>
          <pc:docMk/>
          <pc:sldMk cId="641618900" sldId="306"/>
        </pc:sldMkLst>
      </pc:sldChg>
      <pc:sldChg chg="del">
        <pc:chgData name="Stefán Guðnason - HA" userId="3dcf7fd4-1baf-4a48-96ab-9f502cce5d00" providerId="ADAL" clId="{38A96787-B15D-E149-965B-1FE6288EEEA5}" dt="2022-04-11T09:09:40.301" v="0" actId="2696"/>
        <pc:sldMkLst>
          <pc:docMk/>
          <pc:sldMk cId="988674493" sldId="307"/>
        </pc:sldMkLst>
      </pc:sldChg>
      <pc:sldChg chg="del">
        <pc:chgData name="Stefán Guðnason - HA" userId="3dcf7fd4-1baf-4a48-96ab-9f502cce5d00" providerId="ADAL" clId="{38A96787-B15D-E149-965B-1FE6288EEEA5}" dt="2022-04-11T09:09:40.301" v="0" actId="2696"/>
        <pc:sldMkLst>
          <pc:docMk/>
          <pc:sldMk cId="1593683591" sldId="308"/>
        </pc:sldMkLst>
      </pc:sldChg>
      <pc:sldChg chg="del">
        <pc:chgData name="Stefán Guðnason - HA" userId="3dcf7fd4-1baf-4a48-96ab-9f502cce5d00" providerId="ADAL" clId="{38A96787-B15D-E149-965B-1FE6288EEEA5}" dt="2022-04-11T09:09:40.301" v="0" actId="2696"/>
        <pc:sldMkLst>
          <pc:docMk/>
          <pc:sldMk cId="1514100526" sldId="309"/>
        </pc:sldMkLst>
      </pc:sldChg>
      <pc:sldChg chg="del">
        <pc:chgData name="Stefán Guðnason - HA" userId="3dcf7fd4-1baf-4a48-96ab-9f502cce5d00" providerId="ADAL" clId="{38A96787-B15D-E149-965B-1FE6288EEEA5}" dt="2022-04-11T09:09:40.301" v="0" actId="2696"/>
        <pc:sldMkLst>
          <pc:docMk/>
          <pc:sldMk cId="4171327878" sldId="31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Geneva" charset="0"/>
              </a:defRPr>
            </a:lvl1pPr>
          </a:lstStyle>
          <a:p>
            <a:pPr>
              <a:defRPr/>
            </a:pPr>
            <a:endParaRPr lang="is-IS" altLang="is-I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Geneva" charset="0"/>
              </a:defRPr>
            </a:lvl1pPr>
          </a:lstStyle>
          <a:p>
            <a:pPr>
              <a:defRPr/>
            </a:pPr>
            <a:fld id="{FE470960-8B57-4F3E-81B6-1AB213757F12}" type="datetime1">
              <a:rPr lang="is-IS" altLang="is-IS"/>
              <a:pPr>
                <a:defRPr/>
              </a:pPr>
              <a:t>11.4.2022</a:t>
            </a:fld>
            <a:endParaRPr lang="en-US" altLang="is-I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Geneva" charset="0"/>
              </a:defRPr>
            </a:lvl1pPr>
          </a:lstStyle>
          <a:p>
            <a:pPr>
              <a:defRPr/>
            </a:pPr>
            <a:endParaRPr lang="is-IS" altLang="is-I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ea typeface="Geneva" charset="0"/>
              </a:defRPr>
            </a:lvl1pPr>
          </a:lstStyle>
          <a:p>
            <a:pPr>
              <a:defRPr/>
            </a:pPr>
            <a:fld id="{2896341E-897F-42CF-AA68-B4849EE4A69A}" type="slidenum">
              <a:rPr lang="en-US" altLang="is-IS"/>
              <a:pPr>
                <a:defRPr/>
              </a:pPr>
              <a:t>‹#›</a:t>
            </a:fld>
            <a:endParaRPr lang="en-US" altLang="is-I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15:53:00.011"/>
    </inkml:context>
    <inkml:brush xml:id="br0">
      <inkml:brushProperty name="width" value="0.4" units="cm"/>
      <inkml:brushProperty name="height" value="0.8" units="cm"/>
      <inkml:brushProperty name="color" value="#FF2500"/>
      <inkml:brushProperty name="tip" value="rectangle"/>
      <inkml:brushProperty name="rasterOp" value="maskPen"/>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15:53:05.064"/>
    </inkml:context>
    <inkml:brush xml:id="br0">
      <inkml:brushProperty name="width" value="0.4" units="cm"/>
      <inkml:brushProperty name="height" value="0.8" units="cm"/>
      <inkml:brushProperty name="color" value="#FF2500"/>
      <inkml:brushProperty name="tip" value="rectangle"/>
      <inkml:brushProperty name="rasterOp" value="maskPen"/>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15:53:11.073"/>
    </inkml:context>
    <inkml:brush xml:id="br0">
      <inkml:brushProperty name="width" value="0.4" units="cm"/>
      <inkml:brushProperty name="height" value="0.8" units="cm"/>
      <inkml:brushProperty name="color" value="#FF2500"/>
      <inkml:brushProperty name="tip" value="rectangle"/>
      <inkml:brushProperty name="rasterOp" value="maskPen"/>
    </inkml:brush>
  </inkml:definitions>
  <inkml:trace contextRef="#ctx0" brushRef="#br0">3128 1,'-9'63,"0"1,-1-1,-3 4,-2 1,-5 5,-5 6,-5 4,-2 4,0-2,8-17,-1 0,0-1,1 1,-1-1,-5 13,2-2,-2 2,-5 7,5-14,-5 6,-2 5,-1 0,2-1,3-5,6-6,3 6,7-8,0 1,-6 8,-1-13,-5 7,-3 4,-2 3,0 1,2-2,2-2,5-5,1 13,4-4,2-1,0-1,-3 5,-2-3,-2 2,-2 2,0 0,1 1,0-2,3 0,0-1,1 1,0-1,-1 0,0 0,-2-1,1 1,-1 0,-1-1,2-1,-1-1,0 6,0-2,0-1,-1-1,0 2,3-11,-1 0,0 1,-1-1,1-2,-1-2,-1 2,-2-2,1-2,1-1,1-3,0 3,1-2,0-2,0 0,-9 20,-1 0,2-5,-2 7,0-3,7-17,-1 2,1-3,-6 17,0-4,-3-7,1-4,10-11,1-2,-4-1,0 0,6-8,0 2,-7 13,-1 1,0-9,0-1,-1 10,1 0,1-6,0-1,0 0,1 2,4 5,-2 1,-9-5,1-2,14 0,1-3,-3-9,1-3,1 25,1-16,8-19,3-2,8-17,0-2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09T15:53:56.927"/>
    </inkml:context>
    <inkml:brush xml:id="br0">
      <inkml:brushProperty name="width" value="0.05" units="cm"/>
      <inkml:brushProperty name="height" value="0.05" units="cm"/>
      <inkml:brushProperty name="color" value="#E71224"/>
    </inkml:brush>
  </inkml:definitions>
  <inkml:trace contextRef="#ctx0" brushRef="#br0">3425 47 24575,'71'0'0,"0"0"0,-15 0 0,4 0 0,13 0 0,11 0 0,-6 0-1593,5-1 0,0 2 1593,-1 3 0,6 1 0,-5 1 0,-1 1 0,1 1 0,13 3 0,9 1 0,-10-1 0,-14-3 0,-1 0 0,8 2 0,10 2 0,-10-4 0,-5-7 0,-5 1-16,9 11 0,1 0 16,-2-11 0,-4-1 0,-19 4 0,-3 1 313,7 1 0,-2-3-313,-6-2 0,-3-1 0,33 10 0,-25-4 0,-1-2 1578,13-2-1578,-21 8 0,1 1 869,30-10-869,-1 9 145,-3 0-145,-14-9 0,1 8 0,-1 0 0,0-7 0,14 7 0,-10 0 0,24-8 0,-24 19 0,10-19 0,-14 8 0,0-10 0,-11 0 0,-4 0 0,-21 0 0,-3 0 0,-10 0 0,0 0 0,0 0 0,-8-8 0,5 6 0,-5-7 0,8 1 0,0 6 0,0-7 0,0 9 0,0 0 0,0 0 0,0 0 0,0-8 0,0 6 0,0-7 0,0 9 0,10 0 0,3 0 0,28 0 0,-24 0 0,22 0 0,-37 0 0,8 0 0,-10 0 0,0 0 0,0 0 0,0 0 0,0 0 0,0 0 0,0 0 0,0 0 0,9 0 0,-7 0 0,6 0 0,-8 0 0,0 0 0,0 8 0,0-5 0,-8 13 0,6-14 0,-7 7 0,9-1 0,0-6 0,0 6 0,0 1 0,0-7 0,-8 14 0,6-5 0,-7 7 0,9 1 0,-8 0 0,6 0 0,-15-1 0,14 1 0,-13 0 0,5-1 0,-8 1 0,0 0 0,0 0 0,0-1 0,0 1 0,0 0 0,0-1 0,0 1 0,0 0 0,0-1 0,0 1 0,0 0 0,0 0 0,0-1 0,0 1 0,0 0 0,0 10 0,0-8 0,0 8 0,0-11 0,0 1 0,0 0 0,0-1 0,0 1 0,0 0 0,0 0 0,0-1 0,8 1 0,-5 0 0,5 9 0,-8-6 0,0 6 0,8-9 0,-5 10 0,5-8 0,1 18 0,-6-8 0,6 1 0,-9-4 0,9 1 0,-6-8 0,6 18 0,-9-17 0,9 16 0,-6-16 0,6 17 0,0-8 0,-6 0 0,6 8 0,-9-8 0,10 23 0,-7-10 0,7 9 0,-10-11 0,0-1 0,0 0 0,0 1 0,0-1 0,0 0 0,0 1 0,0-1 0,0 1 0,0 11 0,0 3 0,0 0 0,0 9 0,0-20 0,0 20 0,0-21 0,0 9 0,0 1 0,0-20 0,0 17 0,0-20 0,0 10 0,0 1 0,-9-1 0,6 0 0,-6 13 0,9-10 0,-9 9 0,7 0 0,-7 4 0,-1-1 0,8 9 0,-17-9 0,16 12 0,-7 0 0,10 0 0,-10 0 0,8 0 0,-9 0 0,11-11 0,0 8 0,0-21 0,0 9 0,-9-11 0,7-11 0,-7 8 0,9-8 0,0 0 0,0 8 0,-10 4 0,7 2 0,-7 20 0,1-21 0,7 21 0,-17-20 0,17 8 0,-7-12 0,0 1 0,6-1 0,-6-10 0,9-2 0,0-10 0,0 10 0,0 2 0,0 10 0,0 1 0,0 11 0,0-9 0,0 21 0,0-8 0,0 11 0,0 0 0,0 0 0,0 0 0,0 0 0,0 0 0,11 14 0,-8 3 0,2-29 0,1 2 0,0-7 0,-1 1 0,-4 13 0,1 0 0,3-14 0,1 1 0,0 13 0,0 0 0,-5-14 0,1 0 0,4 7 0,0-1 0,-6 42 0,10-14 0,-7-3 0,7-26 0,-10 9 0,0-21 0,0 21 0,0-20 0,0 20 0,0-21 0,0 21 0,0 5 0,-10 2 0,-3 9 0,-10-12 0,-11 12 0,8-9 0,-18 10 0,8-14 0,-9 0 0,0 0 0,1-12 0,11-13 0,-6-13 0,26-11 0,-24 1 0,25-1 0,-17-8 0,0-2 0,-2-9 0,-11 0 0,11 0 0,-20 0 0,17 0 0,-31 0 0,21 0 0,-10 0 0,1 0 0,9 0 0,-10 0 0,23 0 0,2 0 0,1 0 0,-4 0 0,-9 0 0,0 0 0,-1 0 0,1 0 0,-12 0 0,8 0 0,-20 0 0,9 0 0,-26 0 0,11 0 0,-11 0 0,14 0 0,12 0 0,2 0 0,13 0 0,0 0 0,9 0 0,-7 0 0,18 0 0,-18 0 0,8 0 0,0 0 0,-20 0 0,17 0 0,-19 0 0,-1 0 0,10 0 0,-21 0 0,9 0 0,0 0 0,-10 0 0,10 10 0,0-8 0,-9 18 0,9-17 0,0 7 0,12-2 0,6-6 0,6 7 0,-9-9 0,-1 0 0,11 8 0,-8-6 0,8 6 0,-10-8 0,-13 0 0,10 0 0,-21 0 0,9 0 0,0 0 0,-10 0 0,10 0 0,0 10 0,-9-8 0,21 7 0,-10-9 0,1 10 0,9-7 0,-9 7 0,11-10 0,1 9 0,-1-7 0,1 7 0,0-9 0,-1 0 0,1 10 0,-12-8 0,8 7 0,-20-9 0,9 0 0,-12 0 0,0 0 0,0 10 0,-14-7 0,11 7 0,-25-10 0,11 11 0,12-9 0,-6 9 0,23 0 0,-1-9 0,4 8 0,12-10 0,10 8 0,-8-5 0,17 5 0,-6-8 0,-1 0 0,-2 0 0,-11 0 0,1 9 0,-12-7 0,8 8 0,-20 0 0,21-8 0,-21 18 0,20-17 0,-20 7 0,21-10 0,-9 9 0,11-7 0,1 17 0,10-17 0,-8 7 0,7-9 0,-9 9 0,0-6 0,-1 6 0,11-9 0,-8 0 0,8 0 0,-1 0 0,-6 0 0,6 0 0,-9 0 0,0 0 0,-13 0 0,10 0 0,-9 0 0,11 0 0,-11 0 0,9 0 0,-10 0 0,13 0 0,0 0 0,-1 0 0,11 0 0,2 0 0,11-8 0,-1 5 0,0-5 0,0 8 0,-9 0 0,6 0 0,-16 0 0,6-9 0,1 6 0,-8-6 0,-4 9 0,-1-9 0,-10 6 0,23-14 0,-8 14 0,8-14 0,-11 14 0,1-6 0,10 1 0,2 5 0,0-5 0,8 0 0,-8 5 0,10-5 0,1 0 0,-1 6 0,-10-7 0,8 9 0,-18-9 0,18 6 0,-18-6 0,18 9 0,-8 0 0,10 0 0,1 0 0,-1 0 0,8-8 0,-5 6 0,5-7 0,-7 9 0,-11 0 0,8 0 0,-18 0 0,8 0 0,-1 0 0,3 0 0,11-8 0,-1 6 0,0-15 0,9 6 0,2-8 0,8 0 0,0 0 0,0 0 0,0 0 0,0 0 0,0 0 0,0 0 0,0-10 0,0 8 0,0-8 0,0 10 0,0-11 0,0 9 0,8-8 0,-6 10 0,7 0 0,-9 0 0,8 0 0,-6 0 0,7 0 0,-9 0 0,0 0 0,0 0 0,0 0 0,0 0 0,0 0 0,0 0 0,0-10 0,0-3 0,0-21 0,0 8 0,0-20 0,0 8 0,-11-11 0,9 0 0,-19-14 0,18-4 0,-7 37 0,-2-1 0,6 0 0,-1 1 0,-6-1 0,1 0 0,4 1 0,2-1 0,-5-49 0,1 14 0,8 2 0,-8 27 0,10 2 0,0 1 0,0 8 0,0-8 0,0 11 0,0 0 0,-11-11 0,9-4 0,-8-25 0,0 11 0,7-25 0,-17 24 0,18-24 0,-8 25 0,10-11 0,0 13 0,0 1 0,-11 0 0,9-14 0,-8 10 0,10-10 0,0 13 0,0-13 0,0 11 0,0-25 0,0 24 0,0-24 0,0 11 0,0-1 0,0-9 0,0 9 0,0-13 0,0 13 0,0-9 0,0 23 0,0-10 0,0 13 0,0-13 0,0 22 0,0-19 0,0 23 0,0-12 0,0-14 0,0 22 0,0-19 0,0 22 0,0 1 0,0 2 0,0 12 0,0 1 0,0-1 0,0-11 0,0 8 0,0-20 0,0 20 0,0-20 0,0 20 0,0-9 0,0 1 0,0 8 0,0-8 0,10-1 0,-7 10 0,16-10 0,-6 1 0,-1-4 0,8-11 0,-7-1 0,10 1 0,1-14 0,-11 10 0,8-10 0,-8 14 0,10 0 0,-11-14 0,9 10 0,-9-10 0,11 13 0,0 1 0,0 0 0,0 0 0,0-1 0,0 1 0,-10 11 0,6 4 0,-16-1 0,6 10 0,-9 0 0,0 15 0,0 0 0,0 8 0,0-8 0,0 10 0,0 0 0,0 0 0,0 0 0,0 0 0,0 0 0,0 0 0,0 0 0,0 16 0,9-3 0,1 14 0,9-8 0,10 0 0,3 0 0,-1 0 0,9 0 0,-9-9 0,11 7 0,-1-17 0,1 7 0,12-9 0,-10-1 0,22 10 0,-10-8 0,12 7 0,1 1 0,-1-9 0,0 19 0,-11-18 0,8 18 0,-8-18 0,-1 18 0,-2-8 0,-13 0 0,13 8 0,-9-17 0,20 17 0,-20-17 0,20 7 0,5-11-6784,2 10 6784,10-8-4537,-14 18 4537,1-17 0,-13 17 0,-2-7 0,-13 1 0,1 6 4537,-11-6-4537,9 9 6784,-9 0-6784,23 0 0,-10 0 0,22 0 0,-10 0 0,13 0 0,-1 0 0,14 0 0,-10 0 0,23 0 0,-23 0 0,10 0 0,-25 0 0,-4 0 0,-11 0 0,-11 0 0,-1 0 0,-11 0 0,0 0 0,0 0 0,0 0 0,0 0 0,0 0 0,0 0 0,-1 0 0,1 0 0,0 0 0,0 0 0,0 0 0,0 0 0,-8 8 0,-3 3 0,-8 7 0,0 1 0,-18 1 0,13-10 0,-13-1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1T19:56:27.124"/>
    </inkml:context>
    <inkml:brush xml:id="br0">
      <inkml:brushProperty name="width" value="0.4" units="cm"/>
      <inkml:brushProperty name="height" value="0.8" units="cm"/>
      <inkml:brushProperty name="color" value="#FF2500"/>
      <inkml:brushProperty name="tip" value="rectangle"/>
      <inkml:brushProperty name="rasterOp" value="maskPen"/>
    </inkml:brush>
  </inkml:definitions>
  <inkml:trace contextRef="#ctx0" brushRef="#br0">3060 1,'-9'62,"0"0,0 0,-4 4,-2 0,-4 6,-6 4,-4 6,-3 3,2-2,6-17,0 1,-1-1,1 0,0 0,-5 12,1-2,-1 3,-5 6,4-14,-4 7,-2 3,-1 2,1-2,4-4,6-7,3 6,6-7,1 0,-7 8,-1-12,-4 7,-3 3,-2 3,-1 1,3-1,2-3,4-5,1 14,5-5,2-1,-1 0,-3 3,-1-1,-3 1,-1 2,-1 1,2-1,0 0,2-2,1 1,0 0,0-1,0 0,-1 0,-1 0,0 0,0 0,-1 0,1-2,0-1,-1 6,0-2,1-1,-1 0,0 1,2-11,-1 1,1 0,-1 0,0-3,0-1,-2 1,-1-1,1-3,0-1,1-1,1 1,0-2,1-1,0 0,-10 19,0 1,1-6,-1 6,0-1,7-18,-2 3,2-3,-6 16,-1-4,-2-6,0-4,11-12,1-1,-5 0,1-2,5-7,1 2,-7 13,-1 1,-1-10,1 0,-1 10,0 0,1-6,1-1,0 0,1 1,3 6,-1 1,-10-6,2 0,13-2,2-2,-4-9,2-2,0 23,1-15,9-19,2-2,8-15,0-3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Geneva" charset="0"/>
              </a:defRPr>
            </a:lvl1pPr>
          </a:lstStyle>
          <a:p>
            <a:pPr>
              <a:defRPr/>
            </a:pPr>
            <a:endParaRPr lang="is-IS" altLang="is-I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Geneva" charset="0"/>
              </a:defRPr>
            </a:lvl1pPr>
          </a:lstStyle>
          <a:p>
            <a:pPr>
              <a:defRPr/>
            </a:pPr>
            <a:fld id="{40B9C775-EB34-4590-8203-F0AEAA91574C}" type="datetime1">
              <a:rPr lang="is-IS" altLang="is-IS"/>
              <a:pPr>
                <a:defRPr/>
              </a:pPr>
              <a:t>11.4.2022</a:t>
            </a:fld>
            <a:endParaRPr lang="en-US" altLang="is-I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s-IS" altLang="is-I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is-IS" altLang="is-IS" noProof="0"/>
              <a:t>Click to edit Master text styles</a:t>
            </a:r>
          </a:p>
          <a:p>
            <a:pPr lvl="1"/>
            <a:r>
              <a:rPr lang="is-IS" altLang="is-IS" noProof="0"/>
              <a:t>Second level</a:t>
            </a:r>
          </a:p>
          <a:p>
            <a:pPr lvl="2"/>
            <a:r>
              <a:rPr lang="is-IS" altLang="is-IS" noProof="0"/>
              <a:t>Third level</a:t>
            </a:r>
          </a:p>
          <a:p>
            <a:pPr lvl="3"/>
            <a:r>
              <a:rPr lang="is-IS" altLang="is-IS" noProof="0"/>
              <a:t>Fourth level</a:t>
            </a:r>
          </a:p>
          <a:p>
            <a:pPr lvl="4"/>
            <a:r>
              <a:rPr lang="is-IS" altLang="is-IS" noProof="0"/>
              <a:t>Fifth level</a:t>
            </a:r>
            <a:endParaRPr lang="en-US" altLang="is-I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Geneva" charset="0"/>
              </a:defRPr>
            </a:lvl1pPr>
          </a:lstStyle>
          <a:p>
            <a:pPr>
              <a:defRPr/>
            </a:pPr>
            <a:endParaRPr lang="is-IS" altLang="is-I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ea typeface="Geneva" charset="0"/>
              </a:defRPr>
            </a:lvl1pPr>
          </a:lstStyle>
          <a:p>
            <a:pPr>
              <a:defRPr/>
            </a:pPr>
            <a:fld id="{082488DD-7BBB-419F-97F9-58B7B71D2BD1}" type="slidenum">
              <a:rPr lang="en-US" altLang="is-IS"/>
              <a:pPr>
                <a:defRPr/>
              </a:pPr>
              <a:t>‹#›</a:t>
            </a:fld>
            <a:endParaRPr lang="en-US" altLang="is-I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S" dirty="0"/>
          </a:p>
        </p:txBody>
      </p:sp>
      <p:sp>
        <p:nvSpPr>
          <p:cNvPr id="4" name="Slide Number Placeholder 3"/>
          <p:cNvSpPr>
            <a:spLocks noGrp="1"/>
          </p:cNvSpPr>
          <p:nvPr>
            <p:ph type="sldNum" sz="quarter" idx="5"/>
          </p:nvPr>
        </p:nvSpPr>
        <p:spPr/>
        <p:txBody>
          <a:bodyPr/>
          <a:lstStyle/>
          <a:p>
            <a:pPr>
              <a:defRPr/>
            </a:pPr>
            <a:fld id="{082488DD-7BBB-419F-97F9-58B7B71D2BD1}" type="slidenum">
              <a:rPr lang="en-US" altLang="is-IS" smtClean="0"/>
              <a:pPr>
                <a:defRPr/>
              </a:pPr>
              <a:t>1</a:t>
            </a:fld>
            <a:endParaRPr lang="en-US" altLang="is-IS"/>
          </a:p>
        </p:txBody>
      </p:sp>
    </p:spTree>
    <p:extLst>
      <p:ext uri="{BB962C8B-B14F-4D97-AF65-F5344CB8AC3E}">
        <p14:creationId xmlns:p14="http://schemas.microsoft.com/office/powerpoint/2010/main" val="10564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kern="1200">
                <a:solidFill>
                  <a:schemeClr val="tx1"/>
                </a:solidFill>
                <a:effectLst/>
                <a:latin typeface="+mn-lt"/>
                <a:ea typeface="ヒラギノ角ゴ Pro W3" charset="-128"/>
                <a:cs typeface="ヒラギノ角ゴ Pro W3" charset="-128"/>
              </a:rPr>
              <a:t>What is the official strategy of the Icelandic government in regards to academic online learning?</a:t>
            </a:r>
          </a:p>
          <a:p>
            <a:br>
              <a:rPr lang="en-GB" sz="1200" kern="1200" dirty="0">
                <a:solidFill>
                  <a:schemeClr val="tx1"/>
                </a:solidFill>
                <a:effectLst/>
                <a:latin typeface="+mn-lt"/>
                <a:ea typeface="ヒラギノ角ゴ Pro W3" charset="-128"/>
                <a:cs typeface="ヒラギノ角ゴ Pro W3" charset="-128"/>
              </a:rPr>
            </a:br>
            <a:endParaRPr lang="en-GB" sz="1200" kern="1200" dirty="0">
              <a:solidFill>
                <a:schemeClr val="tx1"/>
              </a:solidFill>
              <a:effectLst/>
              <a:latin typeface="+mn-lt"/>
              <a:ea typeface="ヒラギノ角ゴ Pro W3" charset="-128"/>
              <a:cs typeface="ヒラギノ角ゴ Pro W3" charset="-128"/>
            </a:endParaRPr>
          </a:p>
          <a:p>
            <a:r>
              <a:rPr lang="en-GB" sz="1200" kern="1200" dirty="0">
                <a:solidFill>
                  <a:schemeClr val="tx1"/>
                </a:solidFill>
                <a:effectLst/>
                <a:latin typeface="+mn-lt"/>
                <a:ea typeface="ヒラギノ角ゴ Pro W3" charset="-128"/>
                <a:cs typeface="ヒラギノ角ゴ Pro W3" charset="-128"/>
              </a:rPr>
              <a:t>When asked the minister of education responded with facts on what each university offers in regards to online/blended learning. In fact there is no official policy from the </a:t>
            </a:r>
            <a:r>
              <a:rPr lang="en-GB" sz="1200" kern="1200" dirty="0" err="1">
                <a:solidFill>
                  <a:schemeClr val="tx1"/>
                </a:solidFill>
                <a:effectLst/>
                <a:latin typeface="+mn-lt"/>
                <a:ea typeface="ヒラギノ角ゴ Pro W3" charset="-128"/>
                <a:cs typeface="ヒラギノ角ゴ Pro W3" charset="-128"/>
              </a:rPr>
              <a:t>icelandic</a:t>
            </a:r>
            <a:r>
              <a:rPr lang="en-GB" sz="1200" kern="1200" dirty="0">
                <a:solidFill>
                  <a:schemeClr val="tx1"/>
                </a:solidFill>
                <a:effectLst/>
                <a:latin typeface="+mn-lt"/>
                <a:ea typeface="ヒラギノ角ゴ Pro W3" charset="-128"/>
                <a:cs typeface="ヒラギノ角ゴ Pro W3" charset="-128"/>
              </a:rPr>
              <a:t> government in regards to online learning end development on that subject. How ever each University has autonomy in regards to their own policy and strategy. So each University can decide on that them </a:t>
            </a:r>
            <a:r>
              <a:rPr lang="en-GB" sz="1200" kern="1200" dirty="0" err="1">
                <a:solidFill>
                  <a:schemeClr val="tx1"/>
                </a:solidFill>
                <a:effectLst/>
                <a:latin typeface="+mn-lt"/>
                <a:ea typeface="ヒラギノ角ゴ Pro W3" charset="-128"/>
                <a:cs typeface="ヒラギノ角ゴ Pro W3" charset="-128"/>
              </a:rPr>
              <a:t>selfs</a:t>
            </a:r>
            <a:r>
              <a:rPr lang="en-GB" sz="1200" kern="1200" dirty="0">
                <a:solidFill>
                  <a:schemeClr val="tx1"/>
                </a:solidFill>
                <a:effectLst/>
                <a:latin typeface="+mn-lt"/>
                <a:ea typeface="ヒラギノ角ゴ Pro W3" charset="-128"/>
                <a:cs typeface="ヒラギノ角ゴ Pro W3" charset="-128"/>
              </a:rPr>
              <a:t>. For example, University of Iceland, the biggest and oldest university in Iceland has no intention to offer their courses online. They did that grudgingly during Covid but as soon as the restrictions lifted they went back to on site teaching.</a:t>
            </a:r>
          </a:p>
          <a:p>
            <a:br>
              <a:rPr lang="en-GB" sz="1200" kern="1200" dirty="0">
                <a:solidFill>
                  <a:schemeClr val="tx1"/>
                </a:solidFill>
                <a:effectLst/>
                <a:latin typeface="+mn-lt"/>
                <a:ea typeface="ヒラギノ角ゴ Pro W3" charset="-128"/>
                <a:cs typeface="ヒラギノ角ゴ Pro W3" charset="-128"/>
              </a:rPr>
            </a:br>
            <a:endParaRPr lang="en-GB" sz="1200" kern="1200" dirty="0">
              <a:solidFill>
                <a:schemeClr val="tx1"/>
              </a:solidFill>
              <a:effectLst/>
              <a:latin typeface="+mn-lt"/>
              <a:ea typeface="ヒラギノ角ゴ Pro W3" charset="-128"/>
              <a:cs typeface="ヒラギノ角ゴ Pro W3" charset="-128"/>
            </a:endParaRPr>
          </a:p>
          <a:p>
            <a:r>
              <a:rPr lang="en-GB" sz="1200" kern="1200" dirty="0">
                <a:solidFill>
                  <a:schemeClr val="tx1"/>
                </a:solidFill>
                <a:effectLst/>
                <a:latin typeface="+mn-lt"/>
                <a:ea typeface="ヒラギノ角ゴ Pro W3" charset="-128"/>
                <a:cs typeface="ヒラギノ角ゴ Pro W3" charset="-128"/>
              </a:rPr>
              <a:t>The University of </a:t>
            </a:r>
            <a:r>
              <a:rPr lang="en-GB" sz="1200" kern="1200" dirty="0" err="1">
                <a:solidFill>
                  <a:schemeClr val="tx1"/>
                </a:solidFill>
                <a:effectLst/>
                <a:latin typeface="+mn-lt"/>
                <a:ea typeface="ヒラギノ角ゴ Pro W3" charset="-128"/>
                <a:cs typeface="ヒラギノ角ゴ Pro W3" charset="-128"/>
              </a:rPr>
              <a:t>Akureyri</a:t>
            </a:r>
            <a:r>
              <a:rPr lang="en-GB" sz="1200" kern="1200" dirty="0">
                <a:solidFill>
                  <a:schemeClr val="tx1"/>
                </a:solidFill>
                <a:effectLst/>
                <a:latin typeface="+mn-lt"/>
                <a:ea typeface="ヒラギノ角ゴ Pro W3" charset="-128"/>
                <a:cs typeface="ヒラギノ角ゴ Pro W3" charset="-128"/>
              </a:rPr>
              <a:t> has how ever adapted a full on policy in online teaching. And now each and every course is offered in blended learning/flexible. That means that our students do not have to move from their hometown to Reykjavik or </a:t>
            </a:r>
            <a:r>
              <a:rPr lang="en-GB" sz="1200" kern="1200" dirty="0" err="1">
                <a:solidFill>
                  <a:schemeClr val="tx1"/>
                </a:solidFill>
                <a:effectLst/>
                <a:latin typeface="+mn-lt"/>
                <a:ea typeface="ヒラギノ角ゴ Pro W3" charset="-128"/>
                <a:cs typeface="ヒラギノ角ゴ Pro W3" charset="-128"/>
              </a:rPr>
              <a:t>Akureyri</a:t>
            </a:r>
            <a:r>
              <a:rPr lang="en-GB" sz="1200" kern="1200" dirty="0">
                <a:solidFill>
                  <a:schemeClr val="tx1"/>
                </a:solidFill>
                <a:effectLst/>
                <a:latin typeface="+mn-lt"/>
                <a:ea typeface="ヒラギノ角ゴ Pro W3" charset="-128"/>
                <a:cs typeface="ヒラギノ角ゴ Pro W3" charset="-128"/>
              </a:rPr>
              <a:t> to get their degree.</a:t>
            </a:r>
            <a:br>
              <a:rPr lang="en-GB" sz="1200" kern="1200" dirty="0">
                <a:solidFill>
                  <a:schemeClr val="tx1"/>
                </a:solidFill>
                <a:effectLst/>
                <a:latin typeface="+mn-lt"/>
                <a:ea typeface="ヒラギノ角ゴ Pro W3" charset="-128"/>
                <a:cs typeface="ヒラギノ角ゴ Pro W3" charset="-128"/>
              </a:rPr>
            </a:br>
            <a:endParaRPr lang="en-GB" sz="1200" kern="1200" dirty="0">
              <a:solidFill>
                <a:schemeClr val="tx1"/>
              </a:solidFill>
              <a:effectLst/>
              <a:latin typeface="+mn-lt"/>
              <a:ea typeface="ヒラギノ角ゴ Pro W3" charset="-128"/>
              <a:cs typeface="ヒラギノ角ゴ Pro W3" charset="-128"/>
            </a:endParaRPr>
          </a:p>
          <a:p>
            <a:r>
              <a:rPr lang="en-GB" sz="1200" kern="1200" dirty="0">
                <a:solidFill>
                  <a:schemeClr val="tx1"/>
                </a:solidFill>
                <a:effectLst/>
                <a:latin typeface="+mn-lt"/>
                <a:ea typeface="ヒラギノ角ゴ Pro W3" charset="-128"/>
                <a:cs typeface="ヒラギノ角ゴ Pro W3" charset="-128"/>
              </a:rPr>
              <a:t>Fifteen to twenty years ago you had to leave your hometown to get further education, resulting in only one out of three returning back after university. Meaning that the rural places were loosing people every year.</a:t>
            </a:r>
            <a:br>
              <a:rPr lang="en-GB" sz="1200" kern="1200" dirty="0">
                <a:solidFill>
                  <a:schemeClr val="tx1"/>
                </a:solidFill>
                <a:effectLst/>
                <a:latin typeface="+mn-lt"/>
                <a:ea typeface="ヒラギノ角ゴ Pro W3" charset="-128"/>
                <a:cs typeface="ヒラギノ角ゴ Pro W3" charset="-128"/>
              </a:rPr>
            </a:br>
            <a:endParaRPr lang="en-GB" sz="1200" kern="1200" dirty="0">
              <a:solidFill>
                <a:schemeClr val="tx1"/>
              </a:solidFill>
              <a:effectLst/>
              <a:latin typeface="+mn-lt"/>
              <a:ea typeface="ヒラギノ角ゴ Pro W3" charset="-128"/>
              <a:cs typeface="ヒラギノ角ゴ Pro W3" charset="-128"/>
            </a:endParaRPr>
          </a:p>
          <a:p>
            <a:r>
              <a:rPr lang="en-GB" sz="1200" kern="1200" dirty="0">
                <a:solidFill>
                  <a:schemeClr val="tx1"/>
                </a:solidFill>
                <a:effectLst/>
                <a:latin typeface="+mn-lt"/>
                <a:ea typeface="ヒラギノ角ゴ Pro W3" charset="-128"/>
                <a:cs typeface="ヒラギノ角ゴ Pro W3" charset="-128"/>
              </a:rPr>
              <a:t>So by moving to blended learning the University of </a:t>
            </a:r>
            <a:r>
              <a:rPr lang="en-GB" sz="1200" kern="1200" dirty="0" err="1">
                <a:solidFill>
                  <a:schemeClr val="tx1"/>
                </a:solidFill>
                <a:effectLst/>
                <a:latin typeface="+mn-lt"/>
                <a:ea typeface="ヒラギノ角ゴ Pro W3" charset="-128"/>
                <a:cs typeface="ヒラギノ角ゴ Pro W3" charset="-128"/>
              </a:rPr>
              <a:t>Akureyri</a:t>
            </a:r>
            <a:r>
              <a:rPr lang="en-GB" sz="1200" kern="1200" dirty="0">
                <a:solidFill>
                  <a:schemeClr val="tx1"/>
                </a:solidFill>
                <a:effectLst/>
                <a:latin typeface="+mn-lt"/>
                <a:ea typeface="ヒラギノ角ゴ Pro W3" charset="-128"/>
                <a:cs typeface="ヒラギノ角ゴ Pro W3" charset="-128"/>
              </a:rPr>
              <a:t> has helped sustained small rural areas by offering their inhabitants a choice they would otherwise not have.</a:t>
            </a:r>
          </a:p>
          <a:p>
            <a:endParaRPr lang="en-IS" dirty="0"/>
          </a:p>
        </p:txBody>
      </p:sp>
      <p:sp>
        <p:nvSpPr>
          <p:cNvPr id="4" name="Slide Number Placeholder 3"/>
          <p:cNvSpPr>
            <a:spLocks noGrp="1"/>
          </p:cNvSpPr>
          <p:nvPr>
            <p:ph type="sldNum" sz="quarter" idx="5"/>
          </p:nvPr>
        </p:nvSpPr>
        <p:spPr/>
        <p:txBody>
          <a:bodyPr/>
          <a:lstStyle/>
          <a:p>
            <a:pPr>
              <a:defRPr/>
            </a:pPr>
            <a:fld id="{082488DD-7BBB-419F-97F9-58B7B71D2BD1}" type="slidenum">
              <a:rPr lang="en-US" altLang="is-IS" smtClean="0"/>
              <a:pPr>
                <a:defRPr/>
              </a:pPr>
              <a:t>2</a:t>
            </a:fld>
            <a:endParaRPr lang="en-US" altLang="is-IS"/>
          </a:p>
        </p:txBody>
      </p:sp>
    </p:spTree>
    <p:extLst>
      <p:ext uri="{BB962C8B-B14F-4D97-AF65-F5344CB8AC3E}">
        <p14:creationId xmlns:p14="http://schemas.microsoft.com/office/powerpoint/2010/main" val="195157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is-IS" dirty="0"/>
              <a:t>By presenting an opportunity for many students to pursue their studies, regardless of their location </a:t>
            </a:r>
          </a:p>
          <a:p>
            <a:pPr marL="0" lvl="1"/>
            <a:endParaRPr lang="en-US" altLang="is-IS" dirty="0"/>
          </a:p>
          <a:p>
            <a:r>
              <a:rPr lang="en-US" dirty="0"/>
              <a:t>UNAK</a:t>
            </a:r>
            <a:r>
              <a:rPr lang="en-US" baseline="0" dirty="0"/>
              <a:t> is important for sustainability in rural areas, our research has shown that students are more likely to live in a rural area 5 years after graduation if they were distance students compare to students that moved to the capital to study. </a:t>
            </a:r>
          </a:p>
          <a:p>
            <a:endParaRPr lang="en-US" baseline="0" dirty="0"/>
          </a:p>
          <a:p>
            <a:pPr rtl="0" fontAlgn="base"/>
            <a:r>
              <a:rPr lang="en-US" sz="1200" b="0" i="0" u="none" strike="noStrike" kern="1200" dirty="0">
                <a:solidFill>
                  <a:schemeClr val="tx1"/>
                </a:solidFill>
                <a:effectLst/>
                <a:latin typeface="+mn-lt"/>
                <a:ea typeface="ヒラギノ角ゴ Pro W3" charset="-128"/>
                <a:cs typeface="ヒラギノ角ゴ Pro W3" charset="-128"/>
              </a:rPr>
              <a:t>Student body changing, enrollment is peaking  </a:t>
            </a:r>
            <a:r>
              <a:rPr lang="en-US" sz="1200" b="0" i="0" kern="1200" dirty="0">
                <a:solidFill>
                  <a:schemeClr val="tx1"/>
                </a:solidFill>
                <a:effectLst/>
                <a:latin typeface="+mn-lt"/>
                <a:ea typeface="ヒラギノ角ゴ Pro W3" charset="-128"/>
                <a:cs typeface="ヒラギノ角ゴ Pro W3" charset="-128"/>
              </a:rPr>
              <a:t>​</a:t>
            </a:r>
          </a:p>
          <a:p>
            <a:pPr rtl="0" fontAlgn="base"/>
            <a:r>
              <a:rPr lang="en-US" sz="1200" b="0" i="0" u="none" strike="noStrike" kern="1200" dirty="0">
                <a:solidFill>
                  <a:schemeClr val="tx1"/>
                </a:solidFill>
                <a:effectLst/>
                <a:latin typeface="+mn-lt"/>
                <a:ea typeface="ヒラギノ角ゴ Pro W3" charset="-128"/>
                <a:cs typeface="ヒラギノ角ゴ Pro W3" charset="-128"/>
              </a:rPr>
              <a:t>Our research has shown that students in distance learning tend to stay in the rural areas, compare to the </a:t>
            </a:r>
            <a:r>
              <a:rPr lang="is-IS" sz="1200" b="0" i="0" u="none" strike="noStrike" kern="1200" dirty="0">
                <a:solidFill>
                  <a:schemeClr val="tx1"/>
                </a:solidFill>
                <a:effectLst/>
                <a:latin typeface="+mn-lt"/>
                <a:ea typeface="ヒラギノ角ゴ Pro W3" charset="-128"/>
                <a:cs typeface="ヒラギノ角ゴ Pro W3" charset="-128"/>
              </a:rPr>
              <a:t>on site </a:t>
            </a:r>
            <a:r>
              <a:rPr lang="en-US" sz="1200" b="0" i="0" u="none" strike="noStrike" kern="1200" dirty="0">
                <a:solidFill>
                  <a:schemeClr val="tx1"/>
                </a:solidFill>
                <a:effectLst/>
                <a:latin typeface="+mn-lt"/>
                <a:ea typeface="ヒラギノ角ゴ Pro W3" charset="-128"/>
                <a:cs typeface="ヒラギノ角ゴ Pro W3" charset="-128"/>
              </a:rPr>
              <a:t>stud</a:t>
            </a:r>
            <a:r>
              <a:rPr lang="is-IS" sz="1200" b="0" i="0" u="none" strike="noStrike" kern="1200" dirty="0">
                <a:solidFill>
                  <a:schemeClr val="tx1"/>
                </a:solidFill>
                <a:effectLst/>
                <a:latin typeface="+mn-lt"/>
                <a:ea typeface="ヒラギノ角ゴ Pro W3" charset="-128"/>
                <a:cs typeface="ヒラギノ角ゴ Pro W3" charset="-128"/>
              </a:rPr>
              <a:t>ent</a:t>
            </a:r>
          </a:p>
          <a:p>
            <a:pPr rtl="0" fontAlgn="base"/>
            <a:endParaRPr lang="en-US" sz="1200" b="0" i="0" kern="1200" dirty="0">
              <a:solidFill>
                <a:schemeClr val="tx1"/>
              </a:solidFill>
              <a:effectLst/>
              <a:latin typeface="+mn-lt"/>
              <a:ea typeface="ヒラギノ角ゴ Pro W3" charset="-128"/>
              <a:cs typeface="ヒラギノ角ゴ Pro W3" charset="-128"/>
            </a:endParaRPr>
          </a:p>
          <a:p>
            <a:endParaRPr lang="en-US" dirty="0"/>
          </a:p>
          <a:p>
            <a:pPr marL="0" lvl="1"/>
            <a:endParaRPr lang="en-US" altLang="is-IS" dirty="0"/>
          </a:p>
          <a:p>
            <a:endParaRPr lang="is-IS" altLang="is-I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charset="0"/>
                <a:cs typeface="Geneva" charset="0"/>
              </a:defRPr>
            </a:lvl1pPr>
            <a:lvl2pPr marL="742950" indent="-285750">
              <a:defRPr sz="2400">
                <a:solidFill>
                  <a:schemeClr val="tx1"/>
                </a:solidFill>
                <a:latin typeface="Lucida Grande" charset="0"/>
                <a:cs typeface="Geneva" charset="0"/>
              </a:defRPr>
            </a:lvl2pPr>
            <a:lvl3pPr marL="1143000" indent="-228600">
              <a:defRPr sz="2400">
                <a:solidFill>
                  <a:schemeClr val="tx1"/>
                </a:solidFill>
                <a:latin typeface="Lucida Grande" charset="0"/>
                <a:cs typeface="Geneva" charset="0"/>
              </a:defRPr>
            </a:lvl3pPr>
            <a:lvl4pPr marL="1600200" indent="-228600">
              <a:defRPr sz="2400">
                <a:solidFill>
                  <a:schemeClr val="tx1"/>
                </a:solidFill>
                <a:latin typeface="Lucida Grande" charset="0"/>
                <a:cs typeface="Geneva" charset="0"/>
              </a:defRPr>
            </a:lvl4pPr>
            <a:lvl5pPr marL="2057400" indent="-228600">
              <a:defRPr sz="2400">
                <a:solidFill>
                  <a:schemeClr val="tx1"/>
                </a:solidFill>
                <a:latin typeface="Lucida Grande" charset="0"/>
                <a:cs typeface="Geneva" charset="0"/>
              </a:defRPr>
            </a:lvl5pPr>
            <a:lvl6pPr marL="2514600" indent="-228600" defTabSz="457200" eaLnBrk="0" fontAlgn="base" hangingPunct="0">
              <a:spcBef>
                <a:spcPct val="0"/>
              </a:spcBef>
              <a:spcAft>
                <a:spcPct val="0"/>
              </a:spcAft>
              <a:defRPr sz="2400">
                <a:solidFill>
                  <a:schemeClr val="tx1"/>
                </a:solidFill>
                <a:latin typeface="Lucida Grande" charset="0"/>
                <a:cs typeface="Geneva" charset="0"/>
              </a:defRPr>
            </a:lvl6pPr>
            <a:lvl7pPr marL="2971800" indent="-228600" defTabSz="457200" eaLnBrk="0" fontAlgn="base" hangingPunct="0">
              <a:spcBef>
                <a:spcPct val="0"/>
              </a:spcBef>
              <a:spcAft>
                <a:spcPct val="0"/>
              </a:spcAft>
              <a:defRPr sz="2400">
                <a:solidFill>
                  <a:schemeClr val="tx1"/>
                </a:solidFill>
                <a:latin typeface="Lucida Grande" charset="0"/>
                <a:cs typeface="Geneva" charset="0"/>
              </a:defRPr>
            </a:lvl7pPr>
            <a:lvl8pPr marL="3429000" indent="-228600" defTabSz="457200" eaLnBrk="0" fontAlgn="base" hangingPunct="0">
              <a:spcBef>
                <a:spcPct val="0"/>
              </a:spcBef>
              <a:spcAft>
                <a:spcPct val="0"/>
              </a:spcAft>
              <a:defRPr sz="2400">
                <a:solidFill>
                  <a:schemeClr val="tx1"/>
                </a:solidFill>
                <a:latin typeface="Lucida Grande" charset="0"/>
                <a:cs typeface="Geneva" charset="0"/>
              </a:defRPr>
            </a:lvl8pPr>
            <a:lvl9pPr marL="3886200" indent="-228600" defTabSz="457200" eaLnBrk="0" fontAlgn="base" hangingPunct="0">
              <a:spcBef>
                <a:spcPct val="0"/>
              </a:spcBef>
              <a:spcAft>
                <a:spcPct val="0"/>
              </a:spcAft>
              <a:defRPr sz="2400">
                <a:solidFill>
                  <a:schemeClr val="tx1"/>
                </a:solidFill>
                <a:latin typeface="Lucida Grande" charset="0"/>
                <a:cs typeface="Geneva" charset="0"/>
              </a:defRPr>
            </a:lvl9pPr>
          </a:lstStyle>
          <a:p>
            <a:fld id="{219AF842-5282-47E4-B9ED-1C1D412A912C}" type="slidenum">
              <a:rPr lang="en-US" altLang="is-IS" sz="1200">
                <a:latin typeface="Arial" panose="020B0604020202020204" pitchFamily="34" charset="0"/>
              </a:rPr>
              <a:pPr/>
              <a:t>3</a:t>
            </a:fld>
            <a:endParaRPr lang="en-US" altLang="is-I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solidFill>
                  <a:srgbClr val="FFFFFF"/>
                </a:solidFill>
              </a:rPr>
              <a:t>With growing numbers of distance learners, and the universities more unique role as </a:t>
            </a:r>
            <a:r>
              <a:rPr lang="en-US" baseline="0" dirty="0">
                <a:solidFill>
                  <a:srgbClr val="FFFFFF"/>
                </a:solidFill>
              </a:rPr>
              <a:t>the </a:t>
            </a:r>
            <a:r>
              <a:rPr lang="en-US" dirty="0">
                <a:solidFill>
                  <a:srgbClr val="FFFFFF"/>
                </a:solidFill>
              </a:rPr>
              <a:t>distance/flexible learning university there </a:t>
            </a:r>
            <a:r>
              <a:rPr lang="en-US" baseline="0" dirty="0">
                <a:solidFill>
                  <a:srgbClr val="FFFFFF"/>
                </a:solidFill>
              </a:rPr>
              <a:t>has </a:t>
            </a:r>
            <a:r>
              <a:rPr lang="en-US" dirty="0">
                <a:solidFill>
                  <a:srgbClr val="FFFFFF"/>
                </a:solidFill>
              </a:rPr>
              <a:t>been more support with teachers development specifically in terms of how </a:t>
            </a:r>
            <a:r>
              <a:rPr lang="en-US" baseline="0" dirty="0">
                <a:solidFill>
                  <a:srgbClr val="FFFFFF"/>
                </a:solidFill>
              </a:rPr>
              <a:t>to </a:t>
            </a:r>
            <a:r>
              <a:rPr lang="en-US" dirty="0">
                <a:solidFill>
                  <a:srgbClr val="FFFFFF"/>
                </a:solidFill>
              </a:rPr>
              <a:t>accommodate </a:t>
            </a:r>
            <a:r>
              <a:rPr lang="en-US" baseline="0" dirty="0">
                <a:solidFill>
                  <a:srgbClr val="FFFFFF"/>
                </a:solidFill>
              </a:rPr>
              <a:t>the </a:t>
            </a:r>
            <a:r>
              <a:rPr lang="en-US" dirty="0">
                <a:solidFill>
                  <a:srgbClr val="FFFFFF"/>
                </a:solidFill>
              </a:rPr>
              <a:t>increasing number </a:t>
            </a:r>
            <a:r>
              <a:rPr lang="en-US" baseline="0" dirty="0">
                <a:solidFill>
                  <a:srgbClr val="FFFFFF"/>
                </a:solidFill>
              </a:rPr>
              <a:t>of </a:t>
            </a:r>
            <a:r>
              <a:rPr lang="en-US" dirty="0">
                <a:solidFill>
                  <a:srgbClr val="FFFFFF"/>
                </a:solidFill>
              </a:rPr>
              <a:t>distance students  </a:t>
            </a:r>
          </a:p>
          <a:p>
            <a:endParaRPr lang="en-US" dirty="0"/>
          </a:p>
          <a:p>
            <a:r>
              <a:rPr lang="en-US" dirty="0"/>
              <a:t>The main objective of the </a:t>
            </a:r>
            <a:r>
              <a:rPr lang="en-US" dirty="0" err="1"/>
              <a:t>centre</a:t>
            </a:r>
            <a:r>
              <a:rPr lang="en-US" dirty="0"/>
              <a:t> of teaching and </a:t>
            </a:r>
            <a:r>
              <a:rPr lang="en-US" dirty="0" err="1"/>
              <a:t>leanring</a:t>
            </a:r>
            <a:r>
              <a:rPr lang="en-US" dirty="0"/>
              <a:t> is </a:t>
            </a:r>
            <a:r>
              <a:rPr lang="en-US" baseline="0" dirty="0"/>
              <a:t>to </a:t>
            </a:r>
            <a:r>
              <a:rPr lang="en-US" dirty="0"/>
              <a:t>provide professional assistance </a:t>
            </a:r>
            <a:r>
              <a:rPr lang="en-US" baseline="0" dirty="0"/>
              <a:t>to </a:t>
            </a:r>
            <a:r>
              <a:rPr lang="en-US" dirty="0"/>
              <a:t>faculty members at the University of </a:t>
            </a:r>
            <a:r>
              <a:rPr lang="en-US" dirty="0" err="1"/>
              <a:t>Akureyri</a:t>
            </a:r>
            <a:r>
              <a:rPr lang="en-US" dirty="0"/>
              <a:t> in all aspects of teaching</a:t>
            </a:r>
            <a:r>
              <a:rPr lang="en-US" baseline="0" dirty="0"/>
              <a:t>, </a:t>
            </a:r>
            <a:r>
              <a:rPr lang="en-US" dirty="0"/>
              <a:t>both consultation </a:t>
            </a:r>
            <a:r>
              <a:rPr lang="en-US" baseline="0" dirty="0"/>
              <a:t>and </a:t>
            </a:r>
            <a:r>
              <a:rPr lang="en-US" dirty="0"/>
              <a:t>development. We offer specialized consulting in a wide range of areas to help teachers evolve their teaching methods with an emphasis on information technology and pedagogy</a:t>
            </a:r>
            <a:r>
              <a:rPr lang="en-US" baseline="0" dirty="0"/>
              <a:t>.</a:t>
            </a:r>
            <a:r>
              <a:rPr lang="en-US" dirty="0"/>
              <a:t> In charge of equipment in classrooms and staff work stations. </a:t>
            </a:r>
            <a:br>
              <a:rPr lang="en-US" dirty="0"/>
            </a:br>
            <a:r>
              <a:rPr lang="en-US" dirty="0"/>
              <a:t> </a:t>
            </a:r>
          </a:p>
          <a:p>
            <a:endParaRPr lang="en-US" dirty="0"/>
          </a:p>
          <a:p>
            <a:pPr marL="0" indent="0">
              <a:buNone/>
            </a:pPr>
            <a:r>
              <a:rPr lang="en-US" dirty="0">
                <a:solidFill>
                  <a:schemeClr val="tx1"/>
                </a:solidFill>
              </a:rPr>
              <a:t>University of </a:t>
            </a:r>
            <a:r>
              <a:rPr lang="en-US" dirty="0" err="1">
                <a:solidFill>
                  <a:schemeClr val="tx1"/>
                </a:solidFill>
              </a:rPr>
              <a:t>Akureyri</a:t>
            </a:r>
            <a:r>
              <a:rPr lang="en-US" dirty="0">
                <a:solidFill>
                  <a:schemeClr val="tx1"/>
                </a:solidFill>
              </a:rPr>
              <a:t> (UNAK)</a:t>
            </a:r>
          </a:p>
          <a:p>
            <a:pPr marL="0" indent="0">
              <a:buNone/>
            </a:pPr>
            <a:endParaRPr lang="en-US" sz="1000" dirty="0">
              <a:solidFill>
                <a:schemeClr val="tx1"/>
              </a:solidFill>
            </a:endParaRPr>
          </a:p>
          <a:p>
            <a:pPr marL="0" indent="0">
              <a:buNone/>
            </a:pPr>
            <a:r>
              <a:rPr lang="en-US" sz="2200" dirty="0">
                <a:solidFill>
                  <a:schemeClr val="tx1"/>
                </a:solidFill>
              </a:rPr>
              <a:t>Established 1987</a:t>
            </a:r>
          </a:p>
          <a:p>
            <a:pPr marL="0" indent="0">
              <a:buNone/>
            </a:pPr>
            <a:r>
              <a:rPr lang="en-US" sz="2200" dirty="0">
                <a:solidFill>
                  <a:schemeClr val="tx1"/>
                </a:solidFill>
              </a:rPr>
              <a:t>Located in the northern part </a:t>
            </a:r>
          </a:p>
          <a:p>
            <a:pPr marL="0" indent="0">
              <a:buNone/>
            </a:pPr>
            <a:r>
              <a:rPr lang="en-US" sz="2200" dirty="0">
                <a:solidFill>
                  <a:schemeClr val="tx1"/>
                </a:solidFill>
              </a:rPr>
              <a:t> of Iceland </a:t>
            </a:r>
          </a:p>
          <a:p>
            <a:pPr marL="0" indent="0">
              <a:buNone/>
            </a:pPr>
            <a:r>
              <a:rPr lang="en-US" sz="2200" dirty="0">
                <a:solidFill>
                  <a:schemeClr val="tx1"/>
                </a:solidFill>
              </a:rPr>
              <a:t>~2600 Students</a:t>
            </a:r>
          </a:p>
          <a:p>
            <a:pPr marL="0" lvl="1" indent="0">
              <a:buNone/>
              <a:defRPr/>
            </a:pPr>
            <a:r>
              <a:rPr lang="en-US" sz="2400" dirty="0">
                <a:solidFill>
                  <a:schemeClr val="tx1"/>
                </a:solidFill>
              </a:rPr>
              <a:t>UNAK is a leading university in the field flexible learning in Iceland:</a:t>
            </a:r>
          </a:p>
          <a:p>
            <a:endParaRPr lang="en-US" dirty="0"/>
          </a:p>
          <a:p>
            <a:pPr marL="0" indent="0">
              <a:buNone/>
            </a:pPr>
            <a:r>
              <a:rPr lang="en-US" sz="1200" dirty="0">
                <a:solidFill>
                  <a:schemeClr val="tx1"/>
                </a:solidFill>
                <a:latin typeface="Arial" panose="020B0604020202020204" pitchFamily="34" charset="0"/>
                <a:cs typeface="Arial" panose="020B0604020202020204" pitchFamily="34" charset="0"/>
              </a:rPr>
              <a:t>Offered officially since fall 1998 (Nursing)- video conferencing</a:t>
            </a:r>
          </a:p>
          <a:p>
            <a:pPr marL="571500"/>
            <a:r>
              <a:rPr lang="en-US" sz="1200" dirty="0">
                <a:solidFill>
                  <a:schemeClr val="tx1"/>
                </a:solidFill>
                <a:latin typeface="Arial" panose="020B0604020202020204" pitchFamily="34" charset="0"/>
                <a:cs typeface="Arial" panose="020B0604020202020204" pitchFamily="34" charset="0"/>
              </a:rPr>
              <a:t>Other degree programs followed</a:t>
            </a:r>
          </a:p>
          <a:p>
            <a:pPr marL="571500"/>
            <a:r>
              <a:rPr lang="en-US" sz="1200" dirty="0">
                <a:solidFill>
                  <a:schemeClr val="tx1"/>
                </a:solidFill>
                <a:latin typeface="Arial" panose="020B0604020202020204" pitchFamily="34" charset="0"/>
                <a:cs typeface="Arial" panose="020B0604020202020204" pitchFamily="34" charset="0"/>
              </a:rPr>
              <a:t>Increase in enrollment</a:t>
            </a:r>
          </a:p>
          <a:p>
            <a:pPr marL="571500"/>
            <a:r>
              <a:rPr lang="en-US" sz="1200" dirty="0">
                <a:solidFill>
                  <a:schemeClr val="tx1"/>
                </a:solidFill>
                <a:latin typeface="Arial" panose="020B0604020202020204" pitchFamily="34" charset="0"/>
                <a:cs typeface="Arial" panose="020B0604020202020204" pitchFamily="34" charset="0"/>
              </a:rPr>
              <a:t>From 2001, distance learners have been 30-40% of enrolled students at UNAK</a:t>
            </a:r>
          </a:p>
          <a:p>
            <a:pPr marL="571500"/>
            <a:r>
              <a:rPr lang="en-US" sz="1200" dirty="0">
                <a:solidFill>
                  <a:schemeClr val="tx1"/>
                </a:solidFill>
                <a:latin typeface="Arial" panose="020B0604020202020204" pitchFamily="34" charset="0"/>
                <a:cs typeface="Arial" panose="020B0604020202020204" pitchFamily="34" charset="0"/>
              </a:rPr>
              <a:t>Since fall 2016, all undergraduate degrees offered in flexible learning</a:t>
            </a:r>
          </a:p>
          <a:p>
            <a:pPr marL="571500"/>
            <a:r>
              <a:rPr lang="en-US" sz="1200" dirty="0">
                <a:solidFill>
                  <a:schemeClr val="tx1"/>
                </a:solidFill>
              </a:rPr>
              <a:t>Fall 2018, 70% of students enrolled as distance learners </a:t>
            </a:r>
          </a:p>
          <a:p>
            <a:endParaRPr lang="en-US" dirty="0"/>
          </a:p>
        </p:txBody>
      </p:sp>
      <p:sp>
        <p:nvSpPr>
          <p:cNvPr id="4" name="Slide Number Placeholder 3"/>
          <p:cNvSpPr>
            <a:spLocks noGrp="1"/>
          </p:cNvSpPr>
          <p:nvPr>
            <p:ph type="sldNum" sz="quarter" idx="10"/>
          </p:nvPr>
        </p:nvSpPr>
        <p:spPr/>
        <p:txBody>
          <a:bodyPr/>
          <a:lstStyle/>
          <a:p>
            <a:pPr>
              <a:defRPr/>
            </a:pPr>
            <a:fld id="{082488DD-7BBB-419F-97F9-58B7B71D2BD1}" type="slidenum">
              <a:rPr lang="en-US" altLang="is-IS" smtClean="0"/>
              <a:pPr>
                <a:defRPr/>
              </a:pPr>
              <a:t>4</a:t>
            </a:fld>
            <a:endParaRPr lang="en-US" altLang="is-IS"/>
          </a:p>
        </p:txBody>
      </p:sp>
    </p:spTree>
    <p:extLst>
      <p:ext uri="{BB962C8B-B14F-4D97-AF65-F5344CB8AC3E}">
        <p14:creationId xmlns:p14="http://schemas.microsoft.com/office/powerpoint/2010/main" val="279293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a:t>
            </a:r>
            <a:r>
              <a:rPr lang="en-IS"/>
              <a:t>earning centers around iceland, students can take exams and have access to learning spaces if the need</a:t>
            </a:r>
          </a:p>
        </p:txBody>
      </p:sp>
      <p:sp>
        <p:nvSpPr>
          <p:cNvPr id="4" name="Slide Number Placeholder 3"/>
          <p:cNvSpPr>
            <a:spLocks noGrp="1"/>
          </p:cNvSpPr>
          <p:nvPr>
            <p:ph type="sldNum" sz="quarter" idx="5"/>
          </p:nvPr>
        </p:nvSpPr>
        <p:spPr/>
        <p:txBody>
          <a:bodyPr/>
          <a:lstStyle/>
          <a:p>
            <a:pPr>
              <a:defRPr/>
            </a:pPr>
            <a:fld id="{082488DD-7BBB-419F-97F9-58B7B71D2BD1}" type="slidenum">
              <a:rPr lang="en-US" altLang="is-IS" smtClean="0"/>
              <a:pPr>
                <a:defRPr/>
              </a:pPr>
              <a:t>5</a:t>
            </a:fld>
            <a:endParaRPr lang="en-US" altLang="is-IS"/>
          </a:p>
        </p:txBody>
      </p:sp>
    </p:spTree>
    <p:extLst>
      <p:ext uri="{BB962C8B-B14F-4D97-AF65-F5344CB8AC3E}">
        <p14:creationId xmlns:p14="http://schemas.microsoft.com/office/powerpoint/2010/main" val="183640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indent="0">
              <a:buNone/>
            </a:pPr>
            <a:r>
              <a:rPr lang="en-US" dirty="0">
                <a:solidFill>
                  <a:schemeClr val="tx1"/>
                </a:solidFill>
              </a:rPr>
              <a:t>University of </a:t>
            </a:r>
            <a:r>
              <a:rPr lang="en-US" dirty="0" err="1">
                <a:solidFill>
                  <a:schemeClr val="tx1"/>
                </a:solidFill>
              </a:rPr>
              <a:t>Akureyri</a:t>
            </a:r>
            <a:r>
              <a:rPr lang="en-US" dirty="0">
                <a:solidFill>
                  <a:schemeClr val="tx1"/>
                </a:solidFill>
              </a:rPr>
              <a:t> (UNAK)</a:t>
            </a:r>
          </a:p>
          <a:p>
            <a:pPr marL="0" indent="0">
              <a:buNone/>
            </a:pPr>
            <a:endParaRPr lang="en-US" sz="1000" dirty="0">
              <a:solidFill>
                <a:schemeClr val="tx1"/>
              </a:solidFill>
            </a:endParaRPr>
          </a:p>
          <a:p>
            <a:pPr marL="0" indent="0">
              <a:buNone/>
            </a:pPr>
            <a:r>
              <a:rPr lang="en-US" sz="2200" dirty="0">
                <a:solidFill>
                  <a:schemeClr val="tx1"/>
                </a:solidFill>
              </a:rPr>
              <a:t>Established 1987</a:t>
            </a:r>
          </a:p>
          <a:p>
            <a:pPr marL="0" indent="0">
              <a:buNone/>
            </a:pPr>
            <a:r>
              <a:rPr lang="en-US" sz="2200" dirty="0">
                <a:solidFill>
                  <a:schemeClr val="tx1"/>
                </a:solidFill>
              </a:rPr>
              <a:t>Located in the northern part </a:t>
            </a:r>
          </a:p>
          <a:p>
            <a:pPr marL="0" indent="0">
              <a:buNone/>
            </a:pPr>
            <a:r>
              <a:rPr lang="en-US" sz="2200" dirty="0">
                <a:solidFill>
                  <a:schemeClr val="tx1"/>
                </a:solidFill>
              </a:rPr>
              <a:t> of Iceland </a:t>
            </a:r>
          </a:p>
          <a:p>
            <a:pPr marL="0" indent="0">
              <a:buNone/>
            </a:pPr>
            <a:r>
              <a:rPr lang="en-US" sz="2200" dirty="0">
                <a:solidFill>
                  <a:schemeClr val="tx1"/>
                </a:solidFill>
              </a:rPr>
              <a:t>~2600 Students</a:t>
            </a:r>
          </a:p>
          <a:p>
            <a:pPr marL="0" lvl="1" indent="0">
              <a:buNone/>
              <a:defRPr/>
            </a:pPr>
            <a:r>
              <a:rPr lang="en-US" sz="2400" dirty="0">
                <a:solidFill>
                  <a:schemeClr val="tx1"/>
                </a:solidFill>
              </a:rPr>
              <a:t>UNAK is a leading university in the field flexible learning in Iceland:</a:t>
            </a:r>
          </a:p>
          <a:p>
            <a:pPr marL="0" lvl="1" indent="0">
              <a:buFont typeface="Arial" panose="020B0604020202020204" pitchFamily="34" charset="0"/>
              <a:buNone/>
              <a:defRPr/>
            </a:pPr>
            <a:endParaRPr lang="en-US" sz="1000" dirty="0">
              <a:solidFill>
                <a:schemeClr val="tx1"/>
              </a:solidFill>
            </a:endParaRPr>
          </a:p>
          <a:p>
            <a:pPr>
              <a:buFont typeface="Wingdings" pitchFamily="2" charset="2"/>
              <a:buChar char="Ø"/>
              <a:defRPr/>
            </a:pPr>
            <a:r>
              <a:rPr lang="en-US" dirty="0">
                <a:solidFill>
                  <a:schemeClr val="tx1"/>
                </a:solidFill>
              </a:rPr>
              <a:t>meets the needs of its students e.g. by introducing more flexibility in its studies</a:t>
            </a:r>
          </a:p>
          <a:p>
            <a:pPr>
              <a:buFont typeface="Wingdings" pitchFamily="2" charset="2"/>
              <a:buChar char="Ø"/>
              <a:defRPr/>
            </a:pPr>
            <a:r>
              <a:rPr lang="en-US" dirty="0">
                <a:solidFill>
                  <a:schemeClr val="tx1"/>
                </a:solidFill>
              </a:rPr>
              <a:t>students come from all parts of the country to enjoy the flexible study environment the university offers</a:t>
            </a:r>
          </a:p>
          <a:p>
            <a:pPr marL="0" indent="0">
              <a:buNone/>
              <a:defRPr/>
            </a:pPr>
            <a:endParaRPr lang="en-US" dirty="0">
              <a:solidFill>
                <a:schemeClr val="tx1"/>
              </a:solidFill>
            </a:endParaRPr>
          </a:p>
          <a:p>
            <a:pPr marL="0" indent="0">
              <a:buNone/>
              <a:defRPr/>
            </a:pPr>
            <a:r>
              <a:rPr lang="en-US" dirty="0">
                <a:solidFill>
                  <a:schemeClr val="tx1"/>
                </a:solidFill>
              </a:rPr>
              <a:t>The University has played a key role in providing university education, research, development and innovation in rural areas in Iceland</a:t>
            </a:r>
          </a:p>
          <a:p>
            <a:pPr eaLnBrk="1" hangingPunct="1"/>
            <a:endParaRPr lang="en-US" altLang="is-IS" sz="1200" cap="none" dirty="0">
              <a:latin typeface="Arial" panose="020B0604020202020204" pitchFamily="34" charset="0"/>
              <a:cs typeface="Arial" panose="020B0604020202020204" pitchFamily="34" charset="0"/>
            </a:endParaRPr>
          </a:p>
          <a:p>
            <a:pPr eaLnBrk="1" hangingPunct="1"/>
            <a:endParaRPr lang="en-US" altLang="is-IS" sz="1200" cap="none" dirty="0">
              <a:latin typeface="Arial" panose="020B0604020202020204" pitchFamily="34" charset="0"/>
              <a:cs typeface="Arial" panose="020B0604020202020204" pitchFamily="34" charset="0"/>
            </a:endParaRPr>
          </a:p>
          <a:p>
            <a:pPr eaLnBrk="1" hangingPunct="1"/>
            <a:r>
              <a:rPr lang="en-US" altLang="is-IS" sz="1200" cap="none" dirty="0">
                <a:latin typeface="Arial" panose="020B0604020202020204" pitchFamily="34" charset="0"/>
                <a:cs typeface="Arial" panose="020B0604020202020204" pitchFamily="34" charset="0"/>
              </a:rPr>
              <a:t>Delivery of the Synchronous Model </a:t>
            </a:r>
            <a:endParaRPr lang="en-US" altLang="is-IS" sz="1200" dirty="0">
              <a:latin typeface="Arial" panose="020B0604020202020204" pitchFamily="34" charset="0"/>
              <a:cs typeface="Arial" panose="020B0604020202020204" pitchFamily="34" charset="0"/>
            </a:endParaRPr>
          </a:p>
          <a:p>
            <a:pPr eaLnBrk="1" hangingPunct="1"/>
            <a:r>
              <a:rPr lang="en-US" altLang="is-IS" sz="1200" dirty="0">
                <a:latin typeface="Arial" panose="020B0604020202020204" pitchFamily="34" charset="0"/>
                <a:cs typeface="Arial" panose="020B0604020202020204" pitchFamily="34" charset="0"/>
              </a:rPr>
              <a:t>Eight learning centers with several outposts from each center</a:t>
            </a:r>
          </a:p>
          <a:p>
            <a:pPr eaLnBrk="1" hangingPunct="1"/>
            <a:r>
              <a:rPr lang="en-US" altLang="is-IS" sz="1200" dirty="0">
                <a:latin typeface="Arial" panose="020B0604020202020204" pitchFamily="34" charset="0"/>
                <a:cs typeface="Arial" panose="020B0604020202020204" pitchFamily="34" charset="0"/>
              </a:rPr>
              <a:t>Independent non-profit organizations</a:t>
            </a:r>
          </a:p>
          <a:p>
            <a:pPr eaLnBrk="1" hangingPunct="1"/>
            <a:r>
              <a:rPr lang="en-US" altLang="is-IS" sz="1200" dirty="0">
                <a:latin typeface="Arial" panose="020B0604020202020204" pitchFamily="34" charset="0"/>
                <a:cs typeface="Arial" panose="020B0604020202020204" pitchFamily="34" charset="0"/>
              </a:rPr>
              <a:t>Access to video conferencing, facilities for computers and project work, exam administration</a:t>
            </a:r>
          </a:p>
          <a:p>
            <a:endParaRPr lang="en-US" dirty="0"/>
          </a:p>
          <a:p>
            <a:endParaRPr lang="en-US" dirty="0"/>
          </a:p>
          <a:p>
            <a:pPr marL="0" indent="0">
              <a:buNone/>
            </a:pPr>
            <a:r>
              <a:rPr lang="en-US" sz="1200" dirty="0">
                <a:solidFill>
                  <a:schemeClr val="tx1"/>
                </a:solidFill>
                <a:latin typeface="Arial" panose="020B0604020202020204" pitchFamily="34" charset="0"/>
                <a:cs typeface="Arial" panose="020B0604020202020204" pitchFamily="34" charset="0"/>
              </a:rPr>
              <a:t>Offered officially since fall 1998 (Nursing)- video conferencing</a:t>
            </a:r>
          </a:p>
          <a:p>
            <a:pPr marL="571500"/>
            <a:r>
              <a:rPr lang="en-US" sz="1200" dirty="0">
                <a:solidFill>
                  <a:schemeClr val="tx1"/>
                </a:solidFill>
                <a:latin typeface="Arial" panose="020B0604020202020204" pitchFamily="34" charset="0"/>
                <a:cs typeface="Arial" panose="020B0604020202020204" pitchFamily="34" charset="0"/>
              </a:rPr>
              <a:t>Other degree programs followed</a:t>
            </a:r>
          </a:p>
          <a:p>
            <a:pPr marL="571500"/>
            <a:r>
              <a:rPr lang="en-US" sz="1200" dirty="0">
                <a:solidFill>
                  <a:schemeClr val="tx1"/>
                </a:solidFill>
                <a:latin typeface="Arial" panose="020B0604020202020204" pitchFamily="34" charset="0"/>
                <a:cs typeface="Arial" panose="020B0604020202020204" pitchFamily="34" charset="0"/>
              </a:rPr>
              <a:t>Increase in enrollment</a:t>
            </a:r>
          </a:p>
          <a:p>
            <a:pPr marL="571500"/>
            <a:r>
              <a:rPr lang="en-US" sz="1200" dirty="0">
                <a:solidFill>
                  <a:schemeClr val="tx1"/>
                </a:solidFill>
                <a:latin typeface="Arial" panose="020B0604020202020204" pitchFamily="34" charset="0"/>
                <a:cs typeface="Arial" panose="020B0604020202020204" pitchFamily="34" charset="0"/>
              </a:rPr>
              <a:t>From 2001, distance learners have been 30-40% of enrolled students at UNAK</a:t>
            </a:r>
          </a:p>
          <a:p>
            <a:pPr marL="571500"/>
            <a:r>
              <a:rPr lang="en-US" sz="1200" dirty="0">
                <a:solidFill>
                  <a:schemeClr val="tx1"/>
                </a:solidFill>
                <a:latin typeface="Arial" panose="020B0604020202020204" pitchFamily="34" charset="0"/>
                <a:cs typeface="Arial" panose="020B0604020202020204" pitchFamily="34" charset="0"/>
              </a:rPr>
              <a:t>Since fall 2016, all undergraduate degrees offered in flexible learning</a:t>
            </a:r>
          </a:p>
          <a:p>
            <a:pPr marL="571500"/>
            <a:r>
              <a:rPr lang="en-US" sz="1200" dirty="0">
                <a:solidFill>
                  <a:schemeClr val="tx1"/>
                </a:solidFill>
              </a:rPr>
              <a:t>Fall 2018, 70% of students enrolled as distance learners </a:t>
            </a:r>
          </a:p>
          <a:p>
            <a:endParaRPr lang="en-US" dirty="0"/>
          </a:p>
        </p:txBody>
      </p:sp>
      <p:sp>
        <p:nvSpPr>
          <p:cNvPr id="4" name="Slide Number Placeholder 3"/>
          <p:cNvSpPr>
            <a:spLocks noGrp="1"/>
          </p:cNvSpPr>
          <p:nvPr>
            <p:ph type="sldNum" sz="quarter" idx="10"/>
          </p:nvPr>
        </p:nvSpPr>
        <p:spPr/>
        <p:txBody>
          <a:bodyPr/>
          <a:lstStyle/>
          <a:p>
            <a:pPr>
              <a:defRPr/>
            </a:pPr>
            <a:fld id="{082488DD-7BBB-419F-97F9-58B7B71D2BD1}" type="slidenum">
              <a:rPr lang="en-US" altLang="is-IS" smtClean="0"/>
              <a:pPr>
                <a:defRPr/>
              </a:pPr>
              <a:t>6</a:t>
            </a:fld>
            <a:endParaRPr lang="en-US" altLang="is-IS"/>
          </a:p>
        </p:txBody>
      </p:sp>
    </p:spTree>
    <p:extLst>
      <p:ext uri="{BB962C8B-B14F-4D97-AF65-F5344CB8AC3E}">
        <p14:creationId xmlns:p14="http://schemas.microsoft.com/office/powerpoint/2010/main" val="1187949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t>
            </a:r>
            <a:r>
              <a:rPr lang="en-IS"/>
              <a:t>ets ba</a:t>
            </a:r>
            <a:r>
              <a:rPr lang="en-US"/>
              <a:t>ck</a:t>
            </a:r>
            <a:r>
              <a:rPr lang="en-IS"/>
              <a:t> up a little and review what happen</a:t>
            </a:r>
            <a:r>
              <a:rPr lang="en-US"/>
              <a:t>e</a:t>
            </a:r>
            <a:r>
              <a:rPr lang="en-IS"/>
              <a:t>d with covid, when schools suddenly had to go online in as few as 46 hours . Covid19 brough about what is called  </a:t>
            </a:r>
            <a:r>
              <a:rPr lang="en-US" i="1"/>
              <a:t>emergency remote teaching and learning </a:t>
            </a:r>
            <a:r>
              <a:rPr lang="en-US"/>
              <a:t>(ERTL) — Aka pandemic pedagogy. This type of teaching and learning  is not the same as  well-planned and designed online education,  because that takes time. This is important because we want to be sure that we are in fact talking about the same thing. Also, conclusions might be drawn from our experience during the Covid that reenforce the the myth that online education is not as good as face to face. The simple comparison of online education to f2f is to simple, because of the variability with in each category. So, just to make sure in many cases what we saw during Covid times was a well executed emergency remote teaching and learning. </a:t>
            </a:r>
            <a:endParaRPr lang="en-IS"/>
          </a:p>
        </p:txBody>
      </p:sp>
      <p:sp>
        <p:nvSpPr>
          <p:cNvPr id="4" name="Slide Number Placeholder 3"/>
          <p:cNvSpPr>
            <a:spLocks noGrp="1"/>
          </p:cNvSpPr>
          <p:nvPr>
            <p:ph type="sldNum" sz="quarter" idx="5"/>
          </p:nvPr>
        </p:nvSpPr>
        <p:spPr/>
        <p:txBody>
          <a:bodyPr/>
          <a:lstStyle/>
          <a:p>
            <a:pPr>
              <a:defRPr/>
            </a:pPr>
            <a:fld id="{082488DD-7BBB-419F-97F9-58B7B71D2BD1}" type="slidenum">
              <a:rPr lang="en-US" altLang="is-IS" smtClean="0"/>
              <a:pPr>
                <a:defRPr/>
              </a:pPr>
              <a:t>7</a:t>
            </a:fld>
            <a:endParaRPr lang="en-US" altLang="is-IS"/>
          </a:p>
        </p:txBody>
      </p:sp>
    </p:spTree>
    <p:extLst>
      <p:ext uri="{BB962C8B-B14F-4D97-AF65-F5344CB8AC3E}">
        <p14:creationId xmlns:p14="http://schemas.microsoft.com/office/powerpoint/2010/main" val="127557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905000"/>
            <a:ext cx="7391400" cy="990600"/>
          </a:xfrm>
        </p:spPr>
        <p:txBody>
          <a:bodyPr anchor="b"/>
          <a:lstStyle>
            <a:lvl1pPr algn="l">
              <a:defRPr sz="2400" cap="all">
                <a:solidFill>
                  <a:schemeClr val="bg1"/>
                </a:solidFill>
                <a:latin typeface="Arial"/>
                <a:cs typeface="Arial"/>
              </a:defRPr>
            </a:lvl1pPr>
          </a:lstStyle>
          <a:p>
            <a:r>
              <a:rPr lang="is-IS"/>
              <a:t>Click to edit Master title style</a:t>
            </a:r>
            <a:endParaRPr lang="en-US"/>
          </a:p>
        </p:txBody>
      </p:sp>
      <p:sp>
        <p:nvSpPr>
          <p:cNvPr id="3" name="Subtitle 2"/>
          <p:cNvSpPr>
            <a:spLocks noGrp="1"/>
          </p:cNvSpPr>
          <p:nvPr>
            <p:ph type="subTitle" idx="1"/>
          </p:nvPr>
        </p:nvSpPr>
        <p:spPr>
          <a:xfrm>
            <a:off x="990600" y="3124200"/>
            <a:ext cx="7391400" cy="609600"/>
          </a:xfrm>
        </p:spPr>
        <p:txBody>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s-IS"/>
              <a:t>Click to edit Master subtitle style</a:t>
            </a:r>
            <a:endParaRPr lang="en-US"/>
          </a:p>
        </p:txBody>
      </p:sp>
      <p:sp>
        <p:nvSpPr>
          <p:cNvPr id="6" name="Text Placeholder 5"/>
          <p:cNvSpPr>
            <a:spLocks noGrp="1"/>
          </p:cNvSpPr>
          <p:nvPr>
            <p:ph type="body" sz="quarter" idx="10"/>
          </p:nvPr>
        </p:nvSpPr>
        <p:spPr>
          <a:xfrm>
            <a:off x="990600" y="3886200"/>
            <a:ext cx="7391400" cy="381000"/>
          </a:xfrm>
        </p:spPr>
        <p:txBody>
          <a:bodyPr/>
          <a:lstStyle>
            <a:lvl1pPr>
              <a:buNone/>
              <a:defRPr sz="1400" i="1" baseline="0">
                <a:solidFill>
                  <a:schemeClr val="bg1"/>
                </a:solidFill>
              </a:defRPr>
            </a:lvl1pPr>
          </a:lstStyle>
          <a:p>
            <a:pPr lvl="0"/>
            <a:r>
              <a:rPr lang="is-IS"/>
              <a:t>Click to edit Master text styles</a:t>
            </a:r>
          </a:p>
        </p:txBody>
      </p:sp>
    </p:spTree>
    <p:extLst>
      <p:ext uri="{BB962C8B-B14F-4D97-AF65-F5344CB8AC3E}">
        <p14:creationId xmlns:p14="http://schemas.microsoft.com/office/powerpoint/2010/main" val="116812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Content Placeholder 2"/>
          <p:cNvSpPr>
            <a:spLocks noGrp="1"/>
          </p:cNvSpPr>
          <p:nvPr>
            <p:ph idx="1"/>
          </p:nvPr>
        </p:nvSpPr>
        <p:spPr/>
        <p:txBody>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Slide Number Placeholder 6"/>
          <p:cNvSpPr>
            <a:spLocks noGrp="1"/>
          </p:cNvSpPr>
          <p:nvPr>
            <p:ph type="sldNum" sz="quarter" idx="10"/>
          </p:nvPr>
        </p:nvSpPr>
        <p:spPr/>
        <p:txBody>
          <a:bodyPr/>
          <a:lstStyle>
            <a:lvl1pPr>
              <a:defRPr/>
            </a:lvl1pPr>
          </a:lstStyle>
          <a:p>
            <a:pPr>
              <a:defRPr/>
            </a:pPr>
            <a:fld id="{906529E6-6DB6-43A5-9AF7-E0C3B83F4AC7}" type="slidenum">
              <a:rPr lang="en-US" altLang="is-IS"/>
              <a:pPr>
                <a:defRPr/>
              </a:pPr>
              <a:t>‹#›</a:t>
            </a:fld>
            <a:endParaRPr lang="en-US" altLang="is-IS"/>
          </a:p>
        </p:txBody>
      </p:sp>
      <p:sp>
        <p:nvSpPr>
          <p:cNvPr id="5" name="Footer Placeholder 7"/>
          <p:cNvSpPr>
            <a:spLocks noGrp="1"/>
          </p:cNvSpPr>
          <p:nvPr>
            <p:ph type="ftr" sz="quarter" idx="11"/>
          </p:nvPr>
        </p:nvSpPr>
        <p:spPr/>
        <p:txBody>
          <a:bodyPr/>
          <a:lstStyle>
            <a:lvl1pPr>
              <a:defRPr/>
            </a:lvl1pPr>
          </a:lstStyle>
          <a:p>
            <a:pPr>
              <a:defRPr/>
            </a:pPr>
            <a:endParaRPr lang="is-IS" altLang="is-IS"/>
          </a:p>
        </p:txBody>
      </p:sp>
      <p:sp>
        <p:nvSpPr>
          <p:cNvPr id="6" name="Date Placeholder 3"/>
          <p:cNvSpPr>
            <a:spLocks noGrp="1"/>
          </p:cNvSpPr>
          <p:nvPr>
            <p:ph type="dt" sz="half" idx="12"/>
          </p:nvPr>
        </p:nvSpPr>
        <p:spPr/>
        <p:txBody>
          <a:bodyPr/>
          <a:lstStyle>
            <a:lvl1pPr>
              <a:defRPr/>
            </a:lvl1pPr>
          </a:lstStyle>
          <a:p>
            <a:pPr>
              <a:defRPr/>
            </a:pPr>
            <a:fld id="{1C0C9C60-C0A5-4B30-A525-A6392BE35A1C}" type="datetime1">
              <a:rPr lang="is-IS" altLang="is-IS"/>
              <a:pPr>
                <a:defRPr/>
              </a:pPr>
              <a:t>11.4.2022</a:t>
            </a:fld>
            <a:endParaRPr lang="is-IS" altLang="is-IS"/>
          </a:p>
        </p:txBody>
      </p:sp>
    </p:spTree>
    <p:extLst>
      <p:ext uri="{BB962C8B-B14F-4D97-AF65-F5344CB8AC3E}">
        <p14:creationId xmlns:p14="http://schemas.microsoft.com/office/powerpoint/2010/main" val="5011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i="0" cap="all">
                <a:solidFill>
                  <a:schemeClr val="tx1">
                    <a:lumMod val="75000"/>
                    <a:lumOff val="25000"/>
                  </a:schemeClr>
                </a:solidFill>
              </a:defRPr>
            </a:lvl1pPr>
          </a:lstStyle>
          <a:p>
            <a:r>
              <a:rPr lang="is-I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s-IS"/>
              <a:t>Click to edit Master text styles</a:t>
            </a:r>
          </a:p>
        </p:txBody>
      </p:sp>
      <p:sp>
        <p:nvSpPr>
          <p:cNvPr id="4" name="Slide Number Placeholder 6"/>
          <p:cNvSpPr>
            <a:spLocks noGrp="1"/>
          </p:cNvSpPr>
          <p:nvPr>
            <p:ph type="sldNum" sz="quarter" idx="10"/>
          </p:nvPr>
        </p:nvSpPr>
        <p:spPr/>
        <p:txBody>
          <a:bodyPr/>
          <a:lstStyle>
            <a:lvl1pPr>
              <a:defRPr/>
            </a:lvl1pPr>
          </a:lstStyle>
          <a:p>
            <a:pPr>
              <a:defRPr/>
            </a:pPr>
            <a:fld id="{4E919477-9137-45D5-AD71-CCB35102B9B1}" type="slidenum">
              <a:rPr lang="en-US" altLang="is-IS"/>
              <a:pPr>
                <a:defRPr/>
              </a:pPr>
              <a:t>‹#›</a:t>
            </a:fld>
            <a:endParaRPr lang="en-US" altLang="is-IS"/>
          </a:p>
        </p:txBody>
      </p:sp>
      <p:sp>
        <p:nvSpPr>
          <p:cNvPr id="5" name="Footer Placeholder 7"/>
          <p:cNvSpPr>
            <a:spLocks noGrp="1"/>
          </p:cNvSpPr>
          <p:nvPr>
            <p:ph type="ftr" sz="quarter" idx="11"/>
          </p:nvPr>
        </p:nvSpPr>
        <p:spPr/>
        <p:txBody>
          <a:bodyPr/>
          <a:lstStyle>
            <a:lvl1pPr>
              <a:defRPr/>
            </a:lvl1pPr>
          </a:lstStyle>
          <a:p>
            <a:pPr>
              <a:defRPr/>
            </a:pPr>
            <a:endParaRPr lang="is-IS" altLang="is-IS"/>
          </a:p>
        </p:txBody>
      </p:sp>
      <p:sp>
        <p:nvSpPr>
          <p:cNvPr id="6" name="Date Placeholder 3"/>
          <p:cNvSpPr>
            <a:spLocks noGrp="1"/>
          </p:cNvSpPr>
          <p:nvPr>
            <p:ph type="dt" sz="half" idx="12"/>
          </p:nvPr>
        </p:nvSpPr>
        <p:spPr/>
        <p:txBody>
          <a:bodyPr/>
          <a:lstStyle>
            <a:lvl1pPr>
              <a:defRPr/>
            </a:lvl1pPr>
          </a:lstStyle>
          <a:p>
            <a:pPr>
              <a:defRPr/>
            </a:pPr>
            <a:fld id="{BF069A28-8EB1-4306-B919-FA967FE42B07}" type="datetime1">
              <a:rPr lang="is-IS" altLang="is-IS"/>
              <a:pPr>
                <a:defRPr/>
              </a:pPr>
              <a:t>11.4.2022</a:t>
            </a:fld>
            <a:endParaRPr lang="is-IS" altLang="is-IS"/>
          </a:p>
        </p:txBody>
      </p:sp>
    </p:spTree>
    <p:extLst>
      <p:ext uri="{BB962C8B-B14F-4D97-AF65-F5344CB8AC3E}">
        <p14:creationId xmlns:p14="http://schemas.microsoft.com/office/powerpoint/2010/main" val="308749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Content Placeholder 2"/>
          <p:cNvSpPr>
            <a:spLocks noGrp="1"/>
          </p:cNvSpPr>
          <p:nvPr>
            <p:ph sz="half" idx="1"/>
          </p:nvPr>
        </p:nvSpPr>
        <p:spPr>
          <a:xfrm>
            <a:off x="457200" y="2209799"/>
            <a:ext cx="4038600" cy="38862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err="1"/>
              <a:t>Click</a:t>
            </a:r>
            <a:r>
              <a:rPr lang="is-IS"/>
              <a:t> </a:t>
            </a:r>
            <a:r>
              <a:rPr lang="is-IS" err="1"/>
              <a:t>to</a:t>
            </a:r>
            <a:r>
              <a:rPr lang="is-IS"/>
              <a:t> </a:t>
            </a:r>
            <a:r>
              <a:rPr lang="is-IS" err="1"/>
              <a:t>edit</a:t>
            </a:r>
            <a:r>
              <a:rPr lang="is-IS"/>
              <a:t> Master </a:t>
            </a:r>
            <a:r>
              <a:rPr lang="is-IS" err="1"/>
              <a:t>text</a:t>
            </a:r>
            <a:r>
              <a:rPr lang="is-IS"/>
              <a:t> </a:t>
            </a:r>
            <a:r>
              <a:rPr lang="is-IS" err="1"/>
              <a:t>styles</a:t>
            </a:r>
            <a:endParaRPr lang="is-IS"/>
          </a:p>
          <a:p>
            <a:pPr lvl="1"/>
            <a:r>
              <a:rPr lang="is-IS" err="1"/>
              <a:t>Second</a:t>
            </a:r>
            <a:r>
              <a:rPr lang="is-IS"/>
              <a:t> </a:t>
            </a:r>
            <a:r>
              <a:rPr lang="is-IS" err="1"/>
              <a:t>level</a:t>
            </a:r>
            <a:endParaRPr lang="is-IS"/>
          </a:p>
          <a:p>
            <a:pPr lvl="2"/>
            <a:r>
              <a:rPr lang="is-IS" err="1"/>
              <a:t>Third</a:t>
            </a:r>
            <a:r>
              <a:rPr lang="is-IS"/>
              <a:t> </a:t>
            </a:r>
            <a:r>
              <a:rPr lang="is-IS" err="1"/>
              <a:t>level</a:t>
            </a:r>
            <a:endParaRPr lang="is-IS"/>
          </a:p>
          <a:p>
            <a:pPr lvl="3"/>
            <a:r>
              <a:rPr lang="is-IS" err="1"/>
              <a:t>Fourth</a:t>
            </a:r>
            <a:r>
              <a:rPr lang="is-IS"/>
              <a:t> </a:t>
            </a:r>
            <a:r>
              <a:rPr lang="is-IS" err="1"/>
              <a:t>level</a:t>
            </a:r>
            <a:endParaRPr lang="is-IS"/>
          </a:p>
          <a:p>
            <a:pPr lvl="4"/>
            <a:r>
              <a:rPr lang="is-IS" err="1"/>
              <a:t>Fifth</a:t>
            </a:r>
            <a:r>
              <a:rPr lang="is-IS"/>
              <a:t> </a:t>
            </a:r>
            <a:r>
              <a:rPr lang="is-IS" err="1"/>
              <a:t>level</a:t>
            </a:r>
            <a:endParaRPr lang="en-US"/>
          </a:p>
        </p:txBody>
      </p:sp>
      <p:sp>
        <p:nvSpPr>
          <p:cNvPr id="4" name="Content Placeholder 3"/>
          <p:cNvSpPr>
            <a:spLocks noGrp="1"/>
          </p:cNvSpPr>
          <p:nvPr>
            <p:ph sz="half" idx="2"/>
          </p:nvPr>
        </p:nvSpPr>
        <p:spPr>
          <a:xfrm>
            <a:off x="4648200" y="2209799"/>
            <a:ext cx="4038600" cy="3886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5" name="Slide Number Placeholder 6"/>
          <p:cNvSpPr>
            <a:spLocks noGrp="1"/>
          </p:cNvSpPr>
          <p:nvPr>
            <p:ph type="sldNum" sz="quarter" idx="10"/>
          </p:nvPr>
        </p:nvSpPr>
        <p:spPr/>
        <p:txBody>
          <a:bodyPr/>
          <a:lstStyle>
            <a:lvl1pPr>
              <a:defRPr/>
            </a:lvl1pPr>
          </a:lstStyle>
          <a:p>
            <a:pPr>
              <a:defRPr/>
            </a:pPr>
            <a:fld id="{80397E0F-BBD1-42D9-B0D3-5F837DCA4E42}" type="slidenum">
              <a:rPr lang="en-US" altLang="is-IS"/>
              <a:pPr>
                <a:defRPr/>
              </a:pPr>
              <a:t>‹#›</a:t>
            </a:fld>
            <a:endParaRPr lang="en-US" altLang="is-IS"/>
          </a:p>
        </p:txBody>
      </p:sp>
      <p:sp>
        <p:nvSpPr>
          <p:cNvPr id="6" name="Footer Placeholder 7"/>
          <p:cNvSpPr>
            <a:spLocks noGrp="1"/>
          </p:cNvSpPr>
          <p:nvPr>
            <p:ph type="ftr" sz="quarter" idx="11"/>
          </p:nvPr>
        </p:nvSpPr>
        <p:spPr/>
        <p:txBody>
          <a:bodyPr/>
          <a:lstStyle>
            <a:lvl1pPr>
              <a:defRPr/>
            </a:lvl1pPr>
          </a:lstStyle>
          <a:p>
            <a:pPr>
              <a:defRPr/>
            </a:pPr>
            <a:endParaRPr lang="is-IS" altLang="is-IS"/>
          </a:p>
        </p:txBody>
      </p:sp>
      <p:sp>
        <p:nvSpPr>
          <p:cNvPr id="7" name="Date Placeholder 3"/>
          <p:cNvSpPr>
            <a:spLocks noGrp="1"/>
          </p:cNvSpPr>
          <p:nvPr>
            <p:ph type="dt" sz="half" idx="12"/>
          </p:nvPr>
        </p:nvSpPr>
        <p:spPr/>
        <p:txBody>
          <a:bodyPr/>
          <a:lstStyle>
            <a:lvl1pPr>
              <a:defRPr/>
            </a:lvl1pPr>
          </a:lstStyle>
          <a:p>
            <a:pPr>
              <a:defRPr/>
            </a:pPr>
            <a:fld id="{DBCE2A5A-4B5A-445F-A027-F87D32D9200A}" type="datetime1">
              <a:rPr lang="is-IS" altLang="is-IS"/>
              <a:pPr>
                <a:defRPr/>
              </a:pPr>
              <a:t>11.4.2022</a:t>
            </a:fld>
            <a:endParaRPr lang="is-IS" altLang="is-IS"/>
          </a:p>
        </p:txBody>
      </p:sp>
    </p:spTree>
    <p:extLst>
      <p:ext uri="{BB962C8B-B14F-4D97-AF65-F5344CB8AC3E}">
        <p14:creationId xmlns:p14="http://schemas.microsoft.com/office/powerpoint/2010/main" val="389667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Slide Number Placeholder 6"/>
          <p:cNvSpPr>
            <a:spLocks noGrp="1"/>
          </p:cNvSpPr>
          <p:nvPr>
            <p:ph type="sldNum" sz="quarter" idx="10"/>
          </p:nvPr>
        </p:nvSpPr>
        <p:spPr/>
        <p:txBody>
          <a:bodyPr/>
          <a:lstStyle>
            <a:lvl1pPr>
              <a:defRPr/>
            </a:lvl1pPr>
          </a:lstStyle>
          <a:p>
            <a:pPr>
              <a:defRPr/>
            </a:pPr>
            <a:fld id="{C96C5C4D-AB74-49F0-91E0-0BAEA415D5C5}" type="slidenum">
              <a:rPr lang="en-US" altLang="is-IS"/>
              <a:pPr>
                <a:defRPr/>
              </a:pPr>
              <a:t>‹#›</a:t>
            </a:fld>
            <a:endParaRPr lang="en-US" altLang="is-IS"/>
          </a:p>
        </p:txBody>
      </p:sp>
      <p:sp>
        <p:nvSpPr>
          <p:cNvPr id="4" name="Footer Placeholder 7"/>
          <p:cNvSpPr>
            <a:spLocks noGrp="1"/>
          </p:cNvSpPr>
          <p:nvPr>
            <p:ph type="ftr" sz="quarter" idx="11"/>
          </p:nvPr>
        </p:nvSpPr>
        <p:spPr/>
        <p:txBody>
          <a:bodyPr/>
          <a:lstStyle>
            <a:lvl1pPr>
              <a:defRPr/>
            </a:lvl1pPr>
          </a:lstStyle>
          <a:p>
            <a:pPr>
              <a:defRPr/>
            </a:pPr>
            <a:endParaRPr lang="is-IS" altLang="is-IS"/>
          </a:p>
        </p:txBody>
      </p:sp>
      <p:sp>
        <p:nvSpPr>
          <p:cNvPr id="5" name="Date Placeholder 3"/>
          <p:cNvSpPr>
            <a:spLocks noGrp="1"/>
          </p:cNvSpPr>
          <p:nvPr>
            <p:ph type="dt" sz="half" idx="12"/>
          </p:nvPr>
        </p:nvSpPr>
        <p:spPr/>
        <p:txBody>
          <a:bodyPr/>
          <a:lstStyle>
            <a:lvl1pPr>
              <a:defRPr/>
            </a:lvl1pPr>
          </a:lstStyle>
          <a:p>
            <a:pPr>
              <a:defRPr/>
            </a:pPr>
            <a:fld id="{2FC37F69-0E7F-4137-A64A-352617916D5C}" type="datetime1">
              <a:rPr lang="is-IS" altLang="is-IS"/>
              <a:pPr>
                <a:defRPr/>
              </a:pPr>
              <a:t>11.4.2022</a:t>
            </a:fld>
            <a:endParaRPr lang="is-IS" altLang="is-IS"/>
          </a:p>
        </p:txBody>
      </p:sp>
    </p:spTree>
    <p:extLst>
      <p:ext uri="{BB962C8B-B14F-4D97-AF65-F5344CB8AC3E}">
        <p14:creationId xmlns:p14="http://schemas.microsoft.com/office/powerpoint/2010/main" val="235834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p:txBody>
          <a:bodyPr/>
          <a:lstStyle>
            <a:lvl1pPr>
              <a:defRPr/>
            </a:lvl1pPr>
          </a:lstStyle>
          <a:p>
            <a:pPr>
              <a:defRPr/>
            </a:pPr>
            <a:fld id="{D1FCDD6C-E075-4C38-9B71-D8B94F0A2E7E}" type="slidenum">
              <a:rPr lang="en-US" altLang="is-IS"/>
              <a:pPr>
                <a:defRPr/>
              </a:pPr>
              <a:t>‹#›</a:t>
            </a:fld>
            <a:endParaRPr lang="en-US" altLang="is-IS"/>
          </a:p>
        </p:txBody>
      </p:sp>
      <p:sp>
        <p:nvSpPr>
          <p:cNvPr id="3" name="Footer Placeholder 7"/>
          <p:cNvSpPr>
            <a:spLocks noGrp="1"/>
          </p:cNvSpPr>
          <p:nvPr>
            <p:ph type="ftr" sz="quarter" idx="11"/>
          </p:nvPr>
        </p:nvSpPr>
        <p:spPr/>
        <p:txBody>
          <a:bodyPr/>
          <a:lstStyle>
            <a:lvl1pPr>
              <a:defRPr/>
            </a:lvl1pPr>
          </a:lstStyle>
          <a:p>
            <a:pPr>
              <a:defRPr/>
            </a:pPr>
            <a:endParaRPr lang="is-IS" altLang="is-IS"/>
          </a:p>
        </p:txBody>
      </p:sp>
      <p:sp>
        <p:nvSpPr>
          <p:cNvPr id="4" name="Date Placeholder 3"/>
          <p:cNvSpPr>
            <a:spLocks noGrp="1"/>
          </p:cNvSpPr>
          <p:nvPr>
            <p:ph type="dt" sz="half" idx="12"/>
          </p:nvPr>
        </p:nvSpPr>
        <p:spPr/>
        <p:txBody>
          <a:bodyPr/>
          <a:lstStyle>
            <a:lvl1pPr>
              <a:defRPr/>
            </a:lvl1pPr>
          </a:lstStyle>
          <a:p>
            <a:pPr>
              <a:defRPr/>
            </a:pPr>
            <a:fld id="{89B99F67-731F-4771-A94F-1ED677ACE69E}" type="datetime1">
              <a:rPr lang="is-IS" altLang="is-IS"/>
              <a:pPr>
                <a:defRPr/>
              </a:pPr>
              <a:t>11.4.2022</a:t>
            </a:fld>
            <a:endParaRPr lang="is-IS" altLang="is-IS"/>
          </a:p>
        </p:txBody>
      </p:sp>
    </p:spTree>
    <p:extLst>
      <p:ext uri="{BB962C8B-B14F-4D97-AF65-F5344CB8AC3E}">
        <p14:creationId xmlns:p14="http://schemas.microsoft.com/office/powerpoint/2010/main" val="2988162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81000"/>
          </a:xfrm>
        </p:spPr>
        <p:txBody>
          <a:bodyPr anchor="b"/>
          <a:lstStyle>
            <a:lvl1pPr algn="l">
              <a:defRPr sz="2000" b="1"/>
            </a:lvl1pPr>
          </a:lstStyle>
          <a:p>
            <a:r>
              <a:rPr lang="is-IS"/>
              <a:t>Click to edit Master title style</a:t>
            </a:r>
            <a:endParaRPr lang="en-US"/>
          </a:p>
        </p:txBody>
      </p:sp>
      <p:sp>
        <p:nvSpPr>
          <p:cNvPr id="3" name="Picture Placeholder 2"/>
          <p:cNvSpPr>
            <a:spLocks noGrp="1"/>
          </p:cNvSpPr>
          <p:nvPr>
            <p:ph type="pic" idx="1"/>
          </p:nvPr>
        </p:nvSpPr>
        <p:spPr>
          <a:xfrm>
            <a:off x="1792288" y="990599"/>
            <a:ext cx="5486400" cy="37369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181600"/>
            <a:ext cx="5486400" cy="91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err="1"/>
              <a:t>Click</a:t>
            </a:r>
            <a:r>
              <a:rPr lang="is-IS"/>
              <a:t> </a:t>
            </a:r>
            <a:r>
              <a:rPr lang="is-IS" err="1"/>
              <a:t>to</a:t>
            </a:r>
            <a:r>
              <a:rPr lang="is-IS"/>
              <a:t> </a:t>
            </a:r>
            <a:r>
              <a:rPr lang="is-IS" err="1"/>
              <a:t>edit</a:t>
            </a:r>
            <a:r>
              <a:rPr lang="is-IS"/>
              <a:t> Master </a:t>
            </a:r>
            <a:r>
              <a:rPr lang="is-IS" err="1"/>
              <a:t>text</a:t>
            </a:r>
            <a:r>
              <a:rPr lang="is-IS"/>
              <a:t> </a:t>
            </a:r>
            <a:r>
              <a:rPr lang="is-IS" err="1"/>
              <a:t>styles</a:t>
            </a:r>
            <a:endParaRPr lang="is-IS"/>
          </a:p>
        </p:txBody>
      </p:sp>
      <p:sp>
        <p:nvSpPr>
          <p:cNvPr id="5" name="Slide Number Placeholder 6"/>
          <p:cNvSpPr>
            <a:spLocks noGrp="1"/>
          </p:cNvSpPr>
          <p:nvPr>
            <p:ph type="sldNum" sz="quarter" idx="10"/>
          </p:nvPr>
        </p:nvSpPr>
        <p:spPr/>
        <p:txBody>
          <a:bodyPr/>
          <a:lstStyle>
            <a:lvl1pPr>
              <a:defRPr/>
            </a:lvl1pPr>
          </a:lstStyle>
          <a:p>
            <a:pPr>
              <a:defRPr/>
            </a:pPr>
            <a:fld id="{68702151-F0EC-4D16-AC5E-C4C8D2B6AED0}" type="slidenum">
              <a:rPr lang="en-US" altLang="is-IS"/>
              <a:pPr>
                <a:defRPr/>
              </a:pPr>
              <a:t>‹#›</a:t>
            </a:fld>
            <a:endParaRPr lang="en-US" altLang="is-IS"/>
          </a:p>
        </p:txBody>
      </p:sp>
      <p:sp>
        <p:nvSpPr>
          <p:cNvPr id="6" name="Footer Placeholder 7"/>
          <p:cNvSpPr>
            <a:spLocks noGrp="1"/>
          </p:cNvSpPr>
          <p:nvPr>
            <p:ph type="ftr" sz="quarter" idx="11"/>
          </p:nvPr>
        </p:nvSpPr>
        <p:spPr/>
        <p:txBody>
          <a:bodyPr/>
          <a:lstStyle>
            <a:lvl1pPr>
              <a:defRPr/>
            </a:lvl1pPr>
          </a:lstStyle>
          <a:p>
            <a:pPr>
              <a:defRPr/>
            </a:pPr>
            <a:endParaRPr lang="is-IS" altLang="is-IS"/>
          </a:p>
        </p:txBody>
      </p:sp>
      <p:sp>
        <p:nvSpPr>
          <p:cNvPr id="7" name="Date Placeholder 3"/>
          <p:cNvSpPr>
            <a:spLocks noGrp="1"/>
          </p:cNvSpPr>
          <p:nvPr>
            <p:ph type="dt" sz="half" idx="12"/>
          </p:nvPr>
        </p:nvSpPr>
        <p:spPr/>
        <p:txBody>
          <a:bodyPr/>
          <a:lstStyle>
            <a:lvl1pPr>
              <a:defRPr/>
            </a:lvl1pPr>
          </a:lstStyle>
          <a:p>
            <a:pPr>
              <a:defRPr/>
            </a:pPr>
            <a:fld id="{D90AA413-42A6-48AD-99C3-AA5E2E5D3496}" type="datetime1">
              <a:rPr lang="is-IS" altLang="is-IS"/>
              <a:pPr>
                <a:defRPr/>
              </a:pPr>
              <a:t>11.4.2022</a:t>
            </a:fld>
            <a:endParaRPr lang="is-IS" altLang="is-IS"/>
          </a:p>
        </p:txBody>
      </p:sp>
    </p:spTree>
    <p:extLst>
      <p:ext uri="{BB962C8B-B14F-4D97-AF65-F5344CB8AC3E}">
        <p14:creationId xmlns:p14="http://schemas.microsoft.com/office/powerpoint/2010/main" val="2614978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flaski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1066800"/>
            <a:ext cx="8229600" cy="1143000"/>
          </a:xfrm>
        </p:spPr>
        <p:txBody>
          <a:bodyPr/>
          <a:lstStyle>
            <a:lvl1pPr>
              <a:defRPr>
                <a:solidFill>
                  <a:schemeClr val="bg1"/>
                </a:solidFill>
              </a:defRPr>
            </a:lvl1pPr>
          </a:lstStyle>
          <a:p>
            <a:r>
              <a:rPr lang="is-IS"/>
              <a:t>Click to edit Master title style</a:t>
            </a:r>
            <a:endParaRPr lang="en-US"/>
          </a:p>
        </p:txBody>
      </p:sp>
      <p:sp>
        <p:nvSpPr>
          <p:cNvPr id="4" name="Slide Number Placeholder 6"/>
          <p:cNvSpPr>
            <a:spLocks noGrp="1"/>
          </p:cNvSpPr>
          <p:nvPr>
            <p:ph type="sldNum" sz="quarter" idx="10"/>
          </p:nvPr>
        </p:nvSpPr>
        <p:spPr/>
        <p:txBody>
          <a:bodyPr/>
          <a:lstStyle>
            <a:lvl1pPr>
              <a:defRPr smtClean="0">
                <a:solidFill>
                  <a:schemeClr val="bg1"/>
                </a:solidFill>
              </a:defRPr>
            </a:lvl1pPr>
          </a:lstStyle>
          <a:p>
            <a:pPr>
              <a:defRPr/>
            </a:pPr>
            <a:fld id="{7B665432-3417-4D30-840E-2F745B4A7BD6}" type="slidenum">
              <a:rPr lang="en-US" altLang="is-IS"/>
              <a:pPr>
                <a:defRPr/>
              </a:pPr>
              <a:t>‹#›</a:t>
            </a:fld>
            <a:endParaRPr lang="en-US" altLang="is-IS"/>
          </a:p>
        </p:txBody>
      </p:sp>
      <p:sp>
        <p:nvSpPr>
          <p:cNvPr id="5" name="Footer Placeholder 7"/>
          <p:cNvSpPr>
            <a:spLocks noGrp="1"/>
          </p:cNvSpPr>
          <p:nvPr>
            <p:ph type="ftr" sz="quarter" idx="11"/>
          </p:nvPr>
        </p:nvSpPr>
        <p:spPr/>
        <p:txBody>
          <a:bodyPr/>
          <a:lstStyle>
            <a:lvl1pPr>
              <a:defRPr>
                <a:solidFill>
                  <a:srgbClr val="D9D9D9"/>
                </a:solidFill>
              </a:defRPr>
            </a:lvl1pPr>
          </a:lstStyle>
          <a:p>
            <a:pPr>
              <a:defRPr/>
            </a:pPr>
            <a:endParaRPr lang="is-IS" altLang="is-IS"/>
          </a:p>
        </p:txBody>
      </p:sp>
      <p:sp>
        <p:nvSpPr>
          <p:cNvPr id="6" name="Date Placeholder 3"/>
          <p:cNvSpPr>
            <a:spLocks noGrp="1"/>
          </p:cNvSpPr>
          <p:nvPr>
            <p:ph type="dt" sz="half" idx="12"/>
          </p:nvPr>
        </p:nvSpPr>
        <p:spPr/>
        <p:txBody>
          <a:bodyPr anchor="ctr"/>
          <a:lstStyle>
            <a:lvl1pPr>
              <a:defRPr>
                <a:solidFill>
                  <a:schemeClr val="bg1"/>
                </a:solidFill>
              </a:defRPr>
            </a:lvl1pPr>
          </a:lstStyle>
          <a:p>
            <a:pPr>
              <a:defRPr/>
            </a:pPr>
            <a:fld id="{830D7C20-C2DD-415A-AFBE-D16A397393CC}" type="datetime1">
              <a:rPr lang="is-IS" altLang="is-IS"/>
              <a:pPr>
                <a:defRPr/>
              </a:pPr>
              <a:t>11.4.2022</a:t>
            </a:fld>
            <a:endParaRPr lang="is-IS" altLang="is-IS"/>
          </a:p>
        </p:txBody>
      </p:sp>
    </p:spTree>
    <p:extLst>
      <p:ext uri="{BB962C8B-B14F-4D97-AF65-F5344CB8AC3E}">
        <p14:creationId xmlns:p14="http://schemas.microsoft.com/office/powerpoint/2010/main" val="2710177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6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s-IS" altLang="is-IS"/>
              <a:t>Click to edit Master title style</a:t>
            </a:r>
            <a:endParaRPr lang="en-US" altLang="is-IS"/>
          </a:p>
        </p:txBody>
      </p:sp>
      <p:sp>
        <p:nvSpPr>
          <p:cNvPr id="1027" name="Text Placeholder 2"/>
          <p:cNvSpPr>
            <a:spLocks noGrp="1"/>
          </p:cNvSpPr>
          <p:nvPr>
            <p:ph type="body" idx="1"/>
          </p:nvPr>
        </p:nvSpPr>
        <p:spPr bwMode="auto">
          <a:xfrm>
            <a:off x="457200" y="2209800"/>
            <a:ext cx="82296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s-IS" altLang="is-IS"/>
              <a:t>Click to edit Master text styles</a:t>
            </a:r>
          </a:p>
          <a:p>
            <a:pPr lvl="1"/>
            <a:r>
              <a:rPr lang="is-IS" altLang="is-IS"/>
              <a:t>Second level</a:t>
            </a:r>
          </a:p>
          <a:p>
            <a:pPr lvl="2"/>
            <a:r>
              <a:rPr lang="is-IS" altLang="is-IS"/>
              <a:t>Third level</a:t>
            </a:r>
          </a:p>
          <a:p>
            <a:pPr lvl="3"/>
            <a:r>
              <a:rPr lang="is-IS" altLang="is-IS"/>
              <a:t>Fourth level</a:t>
            </a:r>
          </a:p>
          <a:p>
            <a:pPr lvl="4"/>
            <a:r>
              <a:rPr lang="is-IS" altLang="is-IS"/>
              <a:t>Fifth level</a:t>
            </a:r>
            <a:endParaRPr lang="en-US" altLang="is-IS"/>
          </a:p>
        </p:txBody>
      </p:sp>
      <p:sp>
        <p:nvSpPr>
          <p:cNvPr id="7" name="Slide Number Placeholder 6"/>
          <p:cNvSpPr>
            <a:spLocks noGrp="1"/>
          </p:cNvSpPr>
          <p:nvPr>
            <p:ph type="sldNum" sz="quarter" idx="4"/>
          </p:nvPr>
        </p:nvSpPr>
        <p:spPr>
          <a:xfrm>
            <a:off x="7596188" y="6096000"/>
            <a:ext cx="431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9B262D"/>
                </a:solidFill>
                <a:latin typeface="Arial" panose="020B0604020202020204" pitchFamily="34" charset="0"/>
                <a:ea typeface="Geneva" charset="0"/>
              </a:defRPr>
            </a:lvl1pPr>
          </a:lstStyle>
          <a:p>
            <a:pPr>
              <a:defRPr/>
            </a:pPr>
            <a:fld id="{89C61C22-E0D1-469B-8DBF-659E0377BC79}" type="slidenum">
              <a:rPr lang="en-US" altLang="is-IS"/>
              <a:pPr>
                <a:defRPr/>
              </a:pPr>
              <a:t>‹#›</a:t>
            </a:fld>
            <a:endParaRPr lang="en-US" altLang="is-IS"/>
          </a:p>
        </p:txBody>
      </p:sp>
      <p:sp>
        <p:nvSpPr>
          <p:cNvPr id="6" name="Footer Placeholder 7"/>
          <p:cNvSpPr>
            <a:spLocks noGrp="1"/>
          </p:cNvSpPr>
          <p:nvPr>
            <p:ph type="ftr" sz="quarter" idx="3"/>
          </p:nvPr>
        </p:nvSpPr>
        <p:spPr>
          <a:xfrm>
            <a:off x="1763713" y="6096000"/>
            <a:ext cx="5703887"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9B262D"/>
                </a:solidFill>
                <a:latin typeface="Arial" panose="020B0604020202020204" pitchFamily="34" charset="0"/>
                <a:ea typeface="Geneva" charset="0"/>
              </a:defRPr>
            </a:lvl1pPr>
          </a:lstStyle>
          <a:p>
            <a:pPr>
              <a:defRPr/>
            </a:pPr>
            <a:endParaRPr lang="is-IS" altLang="is-IS"/>
          </a:p>
        </p:txBody>
      </p:sp>
      <p:sp>
        <p:nvSpPr>
          <p:cNvPr id="8" name="Date Placeholder 3"/>
          <p:cNvSpPr>
            <a:spLocks noGrp="1"/>
          </p:cNvSpPr>
          <p:nvPr>
            <p:ph type="dt" sz="half" idx="2"/>
          </p:nvPr>
        </p:nvSpPr>
        <p:spPr>
          <a:xfrm>
            <a:off x="457200" y="6096000"/>
            <a:ext cx="1143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9B262D"/>
                </a:solidFill>
                <a:latin typeface="Arial" panose="020B0604020202020204" pitchFamily="34" charset="0"/>
                <a:ea typeface="Geneva" charset="0"/>
              </a:defRPr>
            </a:lvl1pPr>
          </a:lstStyle>
          <a:p>
            <a:pPr>
              <a:defRPr/>
            </a:pPr>
            <a:fld id="{FA0F15A3-6FFD-4E3B-99DD-D857DAEA6080}" type="datetime1">
              <a:rPr lang="is-IS" altLang="is-IS"/>
              <a:pPr>
                <a:defRPr/>
              </a:pPr>
              <a:t>11.4.2022</a:t>
            </a:fld>
            <a:endParaRPr lang="is-IS" altLang="is-IS"/>
          </a:p>
        </p:txBody>
      </p:sp>
    </p:spTree>
  </p:cSld>
  <p:clrMap bg1="lt1" tx1="dk1" bg2="lt2" tx2="dk2" accent1="accent1" accent2="accent2" accent3="accent3" accent4="accent4" accent5="accent5" accent6="accent6" hlink="hlink" folHlink="folHlink"/>
  <p:sldLayoutIdLst>
    <p:sldLayoutId id="2147483793" r:id="rId1"/>
    <p:sldLayoutId id="2147483787" r:id="rId2"/>
    <p:sldLayoutId id="2147483788" r:id="rId3"/>
    <p:sldLayoutId id="2147483789" r:id="rId4"/>
    <p:sldLayoutId id="2147483790" r:id="rId5"/>
    <p:sldLayoutId id="2147483791" r:id="rId6"/>
    <p:sldLayoutId id="2147483792" r:id="rId7"/>
    <p:sldLayoutId id="2147483794" r:id="rId8"/>
  </p:sldLayoutIdLst>
  <p:hf hdr="0" ftr="0" dt="0"/>
  <p:txStyles>
    <p:titleStyle>
      <a:lvl1pPr algn="l" defTabSz="457200" rtl="0" eaLnBrk="0" fontAlgn="base" hangingPunct="0">
        <a:spcBef>
          <a:spcPct val="0"/>
        </a:spcBef>
        <a:spcAft>
          <a:spcPct val="0"/>
        </a:spcAft>
        <a:defRPr sz="2400" kern="1200" cap="all">
          <a:solidFill>
            <a:srgbClr val="404040"/>
          </a:solidFill>
          <a:latin typeface="Arial"/>
          <a:ea typeface="Arial"/>
          <a:cs typeface="Arial"/>
        </a:defRPr>
      </a:lvl1pPr>
      <a:lvl2pPr algn="l" defTabSz="457200" rtl="0" eaLnBrk="0" fontAlgn="base" hangingPunct="0">
        <a:spcBef>
          <a:spcPct val="0"/>
        </a:spcBef>
        <a:spcAft>
          <a:spcPct val="0"/>
        </a:spcAft>
        <a:defRPr sz="2400">
          <a:solidFill>
            <a:srgbClr val="404040"/>
          </a:solidFill>
          <a:latin typeface="Arial" pitchFamily="23" charset="0"/>
          <a:ea typeface="Arial" pitchFamily="27" charset="0"/>
          <a:cs typeface="Arial" pitchFamily="27" charset="0"/>
        </a:defRPr>
      </a:lvl2pPr>
      <a:lvl3pPr algn="l" defTabSz="457200" rtl="0" eaLnBrk="0" fontAlgn="base" hangingPunct="0">
        <a:spcBef>
          <a:spcPct val="0"/>
        </a:spcBef>
        <a:spcAft>
          <a:spcPct val="0"/>
        </a:spcAft>
        <a:defRPr sz="2400">
          <a:solidFill>
            <a:srgbClr val="404040"/>
          </a:solidFill>
          <a:latin typeface="Arial" pitchFamily="23" charset="0"/>
          <a:ea typeface="Arial" pitchFamily="27" charset="0"/>
          <a:cs typeface="Arial" pitchFamily="27" charset="0"/>
        </a:defRPr>
      </a:lvl3pPr>
      <a:lvl4pPr algn="l" defTabSz="457200" rtl="0" eaLnBrk="0" fontAlgn="base" hangingPunct="0">
        <a:spcBef>
          <a:spcPct val="0"/>
        </a:spcBef>
        <a:spcAft>
          <a:spcPct val="0"/>
        </a:spcAft>
        <a:defRPr sz="2400">
          <a:solidFill>
            <a:srgbClr val="404040"/>
          </a:solidFill>
          <a:latin typeface="Arial" pitchFamily="23" charset="0"/>
          <a:ea typeface="Arial" pitchFamily="27" charset="0"/>
          <a:cs typeface="Arial" pitchFamily="27" charset="0"/>
        </a:defRPr>
      </a:lvl4pPr>
      <a:lvl5pPr algn="l" defTabSz="457200" rtl="0" eaLnBrk="0" fontAlgn="base" hangingPunct="0">
        <a:spcBef>
          <a:spcPct val="0"/>
        </a:spcBef>
        <a:spcAft>
          <a:spcPct val="0"/>
        </a:spcAft>
        <a:defRPr sz="2400">
          <a:solidFill>
            <a:srgbClr val="404040"/>
          </a:solidFill>
          <a:latin typeface="Arial" pitchFamily="23" charset="0"/>
          <a:ea typeface="Arial" pitchFamily="27" charset="0"/>
          <a:cs typeface="Arial" pitchFamily="27" charset="0"/>
        </a:defRPr>
      </a:lvl5pPr>
      <a:lvl6pPr marL="457200" algn="ctr" defTabSz="457200" rtl="0" fontAlgn="base">
        <a:spcBef>
          <a:spcPct val="0"/>
        </a:spcBef>
        <a:spcAft>
          <a:spcPct val="0"/>
        </a:spcAft>
        <a:defRPr sz="4400">
          <a:solidFill>
            <a:schemeClr val="tx1"/>
          </a:solidFill>
          <a:latin typeface="Frutiger 67 Bold Condensed" charset="0"/>
          <a:ea typeface="Geneva" pitchFamily="-112" charset="-128"/>
          <a:cs typeface="Geneva" pitchFamily="-112" charset="-128"/>
        </a:defRPr>
      </a:lvl6pPr>
      <a:lvl7pPr marL="914400" algn="ctr" defTabSz="457200" rtl="0" fontAlgn="base">
        <a:spcBef>
          <a:spcPct val="0"/>
        </a:spcBef>
        <a:spcAft>
          <a:spcPct val="0"/>
        </a:spcAft>
        <a:defRPr sz="4400">
          <a:solidFill>
            <a:schemeClr val="tx1"/>
          </a:solidFill>
          <a:latin typeface="Frutiger 67 Bold Condensed" charset="0"/>
          <a:ea typeface="Geneva" pitchFamily="-112" charset="-128"/>
          <a:cs typeface="Geneva" pitchFamily="-112" charset="-128"/>
        </a:defRPr>
      </a:lvl7pPr>
      <a:lvl8pPr marL="1371600" algn="ctr" defTabSz="457200" rtl="0" fontAlgn="base">
        <a:spcBef>
          <a:spcPct val="0"/>
        </a:spcBef>
        <a:spcAft>
          <a:spcPct val="0"/>
        </a:spcAft>
        <a:defRPr sz="4400">
          <a:solidFill>
            <a:schemeClr val="tx1"/>
          </a:solidFill>
          <a:latin typeface="Frutiger 67 Bold Condensed" charset="0"/>
          <a:ea typeface="Geneva" pitchFamily="-112" charset="-128"/>
          <a:cs typeface="Geneva" pitchFamily="-112" charset="-128"/>
        </a:defRPr>
      </a:lvl8pPr>
      <a:lvl9pPr marL="1828800" algn="ctr" defTabSz="457200" rtl="0" fontAlgn="base">
        <a:spcBef>
          <a:spcPct val="0"/>
        </a:spcBef>
        <a:spcAft>
          <a:spcPct val="0"/>
        </a:spcAft>
        <a:defRPr sz="4400">
          <a:solidFill>
            <a:schemeClr val="tx1"/>
          </a:solidFill>
          <a:latin typeface="Frutiger 67 Bold Condensed" charset="0"/>
          <a:ea typeface="Geneva" pitchFamily="-112" charset="-128"/>
          <a:cs typeface="Geneva"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rgbClr val="404040"/>
          </a:solidFill>
          <a:latin typeface="Arial"/>
          <a:ea typeface="Arial"/>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200" kern="1200">
          <a:solidFill>
            <a:srgbClr val="595959"/>
          </a:solidFill>
          <a:latin typeface="Arial"/>
          <a:ea typeface="Arial"/>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9B262D"/>
          </a:solidFill>
          <a:latin typeface="Arial"/>
          <a:ea typeface="Arial"/>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Arial"/>
          <a:ea typeface="Arial"/>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7F7F7F"/>
          </a:solidFill>
          <a:latin typeface="Arial"/>
          <a:ea typeface="Arial"/>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5.xml"/><Relationship Id="rId3" Type="http://schemas.openxmlformats.org/officeDocument/2006/relationships/image" Target="../media/image7.jpe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customXml" Target="../ink/ink4.xml"/><Relationship Id="rId5" Type="http://schemas.openxmlformats.org/officeDocument/2006/relationships/image" Target="../media/image9.jpeg"/><Relationship Id="rId10" Type="http://schemas.openxmlformats.org/officeDocument/2006/relationships/image" Target="../media/image11.png"/><Relationship Id="rId4" Type="http://schemas.openxmlformats.org/officeDocument/2006/relationships/image" Target="../media/image8.jpeg"/><Relationship Id="rId9" Type="http://schemas.openxmlformats.org/officeDocument/2006/relationships/customXml" Target="../ink/ink3.xml"/><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ctrTitle"/>
          </p:nvPr>
        </p:nvSpPr>
        <p:spPr/>
        <p:txBody>
          <a:bodyPr anchor="ctr"/>
          <a:lstStyle/>
          <a:p>
            <a:pPr algn="ctr"/>
            <a:r>
              <a:rPr lang="is-IS" altLang="is-IS" sz="2800" cap="none">
                <a:latin typeface="Arial" panose="020B0604020202020204" pitchFamily="34" charset="0"/>
                <a:cs typeface="Arial" panose="020B0604020202020204" pitchFamily="34" charset="0"/>
              </a:rPr>
              <a:t>Substaning academic learning in rural areas in Iceland</a:t>
            </a:r>
          </a:p>
        </p:txBody>
      </p:sp>
      <p:sp>
        <p:nvSpPr>
          <p:cNvPr id="6147" name="Subtitle 5"/>
          <p:cNvSpPr>
            <a:spLocks noGrp="1"/>
          </p:cNvSpPr>
          <p:nvPr>
            <p:ph type="subTitle" idx="1"/>
          </p:nvPr>
        </p:nvSpPr>
        <p:spPr>
          <a:xfrm>
            <a:off x="1011684" y="3086100"/>
            <a:ext cx="7391400" cy="609600"/>
          </a:xfrm>
        </p:spPr>
        <p:txBody>
          <a:bodyPr/>
          <a:lstStyle/>
          <a:p>
            <a:pPr algn="r"/>
            <a:r>
              <a:rPr lang="is-IS" altLang="is-IS">
                <a:latin typeface="Arial" panose="020B0604020202020204" pitchFamily="34" charset="0"/>
                <a:cs typeface="Arial" panose="020B0604020202020204" pitchFamily="34" charset="0"/>
              </a:rPr>
              <a:t>Auðbjörg Björnsdóttir, PhD</a:t>
            </a:r>
          </a:p>
          <a:p>
            <a:pPr algn="r"/>
            <a:r>
              <a:rPr lang="is-IS" altLang="is-IS">
                <a:latin typeface="Arial" panose="020B0604020202020204" pitchFamily="34" charset="0"/>
                <a:cs typeface="Arial" panose="020B0604020202020204" pitchFamily="34" charset="0"/>
              </a:rPr>
              <a:t>Stefán Guðnason, MSc</a:t>
            </a:r>
          </a:p>
        </p:txBody>
      </p:sp>
      <p:sp>
        <p:nvSpPr>
          <p:cNvPr id="6148" name="Text Placeholder 6"/>
          <p:cNvSpPr>
            <a:spLocks noGrp="1"/>
          </p:cNvSpPr>
          <p:nvPr>
            <p:ph type="body" sz="quarter" idx="10"/>
          </p:nvPr>
        </p:nvSpPr>
        <p:spPr/>
        <p:txBody>
          <a:bodyPr/>
          <a:lstStyle/>
          <a:p>
            <a:r>
              <a:rPr lang="is-IS" altLang="is-IS">
                <a:latin typeface="Arial" panose="020B0604020202020204" pitchFamily="34" charset="0"/>
                <a:cs typeface="Arial" panose="020B0604020202020204" pitchFamily="3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367A4-06B1-D94B-B3CE-3CD81BF60394}"/>
              </a:ext>
            </a:extLst>
          </p:cNvPr>
          <p:cNvSpPr>
            <a:spLocks noGrp="1"/>
          </p:cNvSpPr>
          <p:nvPr>
            <p:ph type="title"/>
          </p:nvPr>
        </p:nvSpPr>
        <p:spPr/>
        <p:txBody>
          <a:bodyPr/>
          <a:lstStyle/>
          <a:p>
            <a:r>
              <a:rPr lang="en-GB">
                <a:solidFill>
                  <a:schemeClr val="tx1"/>
                </a:solidFill>
                <a:latin typeface="+mj-lt"/>
                <a:ea typeface="ヒラギノ角ゴ Pro W3" charset="-128"/>
                <a:cs typeface="ヒラギノ角ゴ Pro W3" charset="-128"/>
              </a:rPr>
              <a:t>What is the official strategy of the Icelandic government in regards to academic online learning?</a:t>
            </a:r>
            <a:br>
              <a:rPr lang="en-GB">
                <a:solidFill>
                  <a:schemeClr val="tx1"/>
                </a:solidFill>
                <a:ea typeface="ヒラギノ角ゴ Pro W3" charset="-128"/>
                <a:cs typeface="ヒラギノ角ゴ Pro W3" charset="-128"/>
              </a:rPr>
            </a:br>
            <a:endParaRPr lang="en-IS"/>
          </a:p>
        </p:txBody>
      </p:sp>
      <p:pic>
        <p:nvPicPr>
          <p:cNvPr id="6" name="Content Placeholder 5">
            <a:extLst>
              <a:ext uri="{FF2B5EF4-FFF2-40B4-BE49-F238E27FC236}">
                <a16:creationId xmlns:a16="http://schemas.microsoft.com/office/drawing/2014/main" id="{2581B2BB-C605-5F48-A705-F7ED16F58474}"/>
              </a:ext>
            </a:extLst>
          </p:cNvPr>
          <p:cNvPicPr>
            <a:picLocks noGrp="1" noChangeAspect="1"/>
          </p:cNvPicPr>
          <p:nvPr>
            <p:ph idx="1"/>
          </p:nvPr>
        </p:nvPicPr>
        <p:blipFill>
          <a:blip r:embed="rId3"/>
          <a:stretch>
            <a:fillRect/>
          </a:stretch>
        </p:blipFill>
        <p:spPr>
          <a:xfrm>
            <a:off x="1778000" y="2021483"/>
            <a:ext cx="4927600" cy="4836517"/>
          </a:xfrm>
        </p:spPr>
      </p:pic>
      <p:sp>
        <p:nvSpPr>
          <p:cNvPr id="4" name="Slide Number Placeholder 3">
            <a:extLst>
              <a:ext uri="{FF2B5EF4-FFF2-40B4-BE49-F238E27FC236}">
                <a16:creationId xmlns:a16="http://schemas.microsoft.com/office/drawing/2014/main" id="{799DC367-805E-4645-B291-8DF0BF289A20}"/>
              </a:ext>
            </a:extLst>
          </p:cNvPr>
          <p:cNvSpPr>
            <a:spLocks noGrp="1"/>
          </p:cNvSpPr>
          <p:nvPr>
            <p:ph type="sldNum" sz="quarter" idx="10"/>
          </p:nvPr>
        </p:nvSpPr>
        <p:spPr/>
        <p:txBody>
          <a:bodyPr/>
          <a:lstStyle/>
          <a:p>
            <a:pPr>
              <a:defRPr/>
            </a:pPr>
            <a:fld id="{906529E6-6DB6-43A5-9AF7-E0C3B83F4AC7}" type="slidenum">
              <a:rPr lang="en-US" altLang="is-IS" smtClean="0"/>
              <a:pPr>
                <a:defRPr/>
              </a:pPr>
              <a:t>2</a:t>
            </a:fld>
            <a:endParaRPr lang="en-US" altLang="is-IS"/>
          </a:p>
        </p:txBody>
      </p:sp>
    </p:spTree>
    <p:extLst>
      <p:ext uri="{BB962C8B-B14F-4D97-AF65-F5344CB8AC3E}">
        <p14:creationId xmlns:p14="http://schemas.microsoft.com/office/powerpoint/2010/main" val="3632081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s-IS">
                <a:solidFill>
                  <a:schemeClr val="tx1"/>
                </a:solidFill>
              </a:rPr>
              <a:t>  </a:t>
            </a:r>
          </a:p>
        </p:txBody>
      </p:sp>
      <p:sp>
        <p:nvSpPr>
          <p:cNvPr id="3" name="Content Placeholder 2"/>
          <p:cNvSpPr>
            <a:spLocks noGrp="1"/>
          </p:cNvSpPr>
          <p:nvPr>
            <p:ph idx="1"/>
          </p:nvPr>
        </p:nvSpPr>
        <p:spPr>
          <a:xfrm>
            <a:off x="365946" y="3429000"/>
            <a:ext cx="8320854" cy="3032124"/>
          </a:xfrm>
        </p:spPr>
        <p:txBody>
          <a:bodyPr/>
          <a:lstStyle/>
          <a:p>
            <a:pPr marL="0" lvl="1" indent="0">
              <a:buFont typeface="Arial" panose="020B0604020202020204" pitchFamily="34" charset="0"/>
              <a:buNone/>
              <a:defRPr/>
            </a:pPr>
            <a:endParaRPr lang="en-US" sz="1000">
              <a:solidFill>
                <a:schemeClr val="tx1"/>
              </a:solidFill>
            </a:endParaRPr>
          </a:p>
          <a:p>
            <a:pPr>
              <a:buFont typeface="Wingdings" pitchFamily="2" charset="2"/>
              <a:buChar char="Ø"/>
              <a:defRPr/>
            </a:pPr>
            <a:r>
              <a:rPr lang="en-US" sz="2000">
                <a:solidFill>
                  <a:schemeClr val="tx1"/>
                </a:solidFill>
              </a:rPr>
              <a:t>meets the needs of its students e.g. by introducing more flexibility in its studies</a:t>
            </a:r>
          </a:p>
          <a:p>
            <a:pPr>
              <a:buFont typeface="Wingdings" pitchFamily="2" charset="2"/>
              <a:buChar char="Ø"/>
              <a:defRPr/>
            </a:pPr>
            <a:r>
              <a:rPr lang="en-US" sz="2000">
                <a:solidFill>
                  <a:schemeClr val="tx1"/>
                </a:solidFill>
              </a:rPr>
              <a:t>students come from all parts of the country to enjoy the flexible study environment the university offers</a:t>
            </a:r>
          </a:p>
          <a:p>
            <a:pPr marL="0" indent="0">
              <a:buNone/>
              <a:defRPr/>
            </a:pPr>
            <a:r>
              <a:rPr lang="en-US">
                <a:solidFill>
                  <a:schemeClr val="tx1"/>
                </a:solidFill>
              </a:rPr>
              <a:t>The University has played a key role in providing university education, research, development and innovation in rural areas in Iceland</a:t>
            </a:r>
          </a:p>
          <a:p>
            <a:pPr marL="457200" lvl="1" indent="0">
              <a:buFont typeface="Arial" panose="020B0604020202020204" pitchFamily="34" charset="0"/>
              <a:buNone/>
              <a:defRPr/>
            </a:pPr>
            <a:endParaRPr lang="en-US">
              <a:solidFill>
                <a:schemeClr val="tx1"/>
              </a:solidFill>
            </a:endParaRPr>
          </a:p>
        </p:txBody>
      </p:sp>
      <p:sp>
        <p:nvSpPr>
          <p:cNvPr id="71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200">
                <a:solidFill>
                  <a:srgbClr val="595959"/>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9B262D"/>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9pPr>
          </a:lstStyle>
          <a:p>
            <a:pPr>
              <a:spcBef>
                <a:spcPct val="0"/>
              </a:spcBef>
              <a:buFontTx/>
              <a:buNone/>
            </a:pPr>
            <a:fld id="{6DDD1719-CD71-4704-AAB4-CC8A54B25E5D}" type="slidenum">
              <a:rPr lang="en-US" altLang="is-IS" sz="1200">
                <a:solidFill>
                  <a:schemeClr val="tx1"/>
                </a:solidFill>
                <a:cs typeface="Geneva" charset="0"/>
              </a:rPr>
              <a:pPr>
                <a:spcBef>
                  <a:spcPct val="0"/>
                </a:spcBef>
                <a:buFontTx/>
                <a:buNone/>
              </a:pPr>
              <a:t>3</a:t>
            </a:fld>
            <a:endParaRPr lang="en-US" altLang="is-IS" sz="1200">
              <a:solidFill>
                <a:schemeClr val="tx1"/>
              </a:solidFill>
              <a:cs typeface="Geneva" charset="0"/>
            </a:endParaRPr>
          </a:p>
        </p:txBody>
      </p:sp>
      <p:pic>
        <p:nvPicPr>
          <p:cNvPr id="5" name="Picture 9">
            <a:extLst>
              <a:ext uri="{FF2B5EF4-FFF2-40B4-BE49-F238E27FC236}">
                <a16:creationId xmlns:a16="http://schemas.microsoft.com/office/drawing/2014/main" id="{4EA567AB-FC7E-9A47-886F-798AF354ECD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5945" y="784225"/>
            <a:ext cx="4889501" cy="2468085"/>
          </a:xfrm>
          <a:prstGeom prst="rect">
            <a:avLst/>
          </a:prstGeom>
        </p:spPr>
      </p:pic>
      <p:sp>
        <p:nvSpPr>
          <p:cNvPr id="6" name="TextBox 5">
            <a:extLst>
              <a:ext uri="{FF2B5EF4-FFF2-40B4-BE49-F238E27FC236}">
                <a16:creationId xmlns:a16="http://schemas.microsoft.com/office/drawing/2014/main" id="{525306BA-C61D-FE4E-9F97-3E12406FD4FD}"/>
              </a:ext>
            </a:extLst>
          </p:cNvPr>
          <p:cNvSpPr txBox="1"/>
          <p:nvPr/>
        </p:nvSpPr>
        <p:spPr>
          <a:xfrm>
            <a:off x="5346701" y="908050"/>
            <a:ext cx="3431354" cy="1569660"/>
          </a:xfrm>
          <a:prstGeom prst="rect">
            <a:avLst/>
          </a:prstGeom>
          <a:noFill/>
        </p:spPr>
        <p:txBody>
          <a:bodyPr wrap="square" rtlCol="0">
            <a:spAutoFit/>
          </a:bodyPr>
          <a:lstStyle/>
          <a:p>
            <a:pPr marL="0" lvl="1" indent="0" algn="ctr">
              <a:buNone/>
              <a:defRPr/>
            </a:pPr>
            <a:r>
              <a:rPr lang="en-US"/>
              <a:t>UNAK </a:t>
            </a:r>
          </a:p>
          <a:p>
            <a:pPr marL="0" lvl="1" indent="0" algn="ctr">
              <a:buNone/>
              <a:defRPr/>
            </a:pPr>
            <a:r>
              <a:rPr lang="en-US"/>
              <a:t>A leading university in flexible learning in Iceland: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892175"/>
            <a:ext cx="8229600" cy="952649"/>
          </a:xfrm>
        </p:spPr>
        <p:txBody>
          <a:bodyPr/>
          <a:lstStyle/>
          <a:p>
            <a:r>
              <a:rPr lang="en-US" sz="2600">
                <a:solidFill>
                  <a:schemeClr val="tx1"/>
                </a:solidFill>
              </a:rPr>
              <a:t>History of distance/flexible learning at UNAK </a:t>
            </a:r>
          </a:p>
        </p:txBody>
      </p:sp>
      <p:sp>
        <p:nvSpPr>
          <p:cNvPr id="9219" name="Content Placeholder 2"/>
          <p:cNvSpPr>
            <a:spLocks noGrp="1"/>
          </p:cNvSpPr>
          <p:nvPr>
            <p:ph idx="1"/>
          </p:nvPr>
        </p:nvSpPr>
        <p:spPr>
          <a:xfrm>
            <a:off x="457200" y="1844824"/>
            <a:ext cx="8507288" cy="4616301"/>
          </a:xfrm>
        </p:spPr>
        <p:txBody>
          <a:bodyPr/>
          <a:lstStyle/>
          <a:p>
            <a:pPr marL="0" indent="0">
              <a:buNone/>
            </a:pPr>
            <a:r>
              <a:rPr lang="en-US" sz="2000">
                <a:solidFill>
                  <a:schemeClr val="tx1"/>
                </a:solidFill>
                <a:latin typeface="Arial" panose="020B0604020202020204" pitchFamily="34" charset="0"/>
                <a:cs typeface="Arial" panose="020B0604020202020204" pitchFamily="34" charset="0"/>
              </a:rPr>
              <a:t>  Moving now to more flexible learning</a:t>
            </a:r>
          </a:p>
          <a:p>
            <a:pPr marL="0" indent="0">
              <a:buNone/>
            </a:pPr>
            <a:endParaRPr lang="en-US" sz="2000">
              <a:solidFill>
                <a:schemeClr val="tx1"/>
              </a:solidFill>
              <a:latin typeface="Arial" panose="020B0604020202020204" pitchFamily="34" charset="0"/>
              <a:cs typeface="Arial" panose="020B0604020202020204" pitchFamily="34" charset="0"/>
            </a:endParaRPr>
          </a:p>
          <a:p>
            <a:pPr marL="571500"/>
            <a:r>
              <a:rPr lang="en-US" sz="2000">
                <a:solidFill>
                  <a:schemeClr val="tx1"/>
                </a:solidFill>
                <a:latin typeface="Arial" panose="020B0604020202020204" pitchFamily="34" charset="0"/>
                <a:cs typeface="Arial" panose="020B0604020202020204" pitchFamily="34" charset="0"/>
              </a:rPr>
              <a:t>Offered officially since fall 1998 (Nursing)- video conferencing</a:t>
            </a:r>
          </a:p>
          <a:p>
            <a:pPr marL="571500"/>
            <a:r>
              <a:rPr lang="en-US" sz="2000">
                <a:solidFill>
                  <a:schemeClr val="tx1"/>
                </a:solidFill>
                <a:latin typeface="Arial" panose="020B0604020202020204" pitchFamily="34" charset="0"/>
                <a:cs typeface="Arial" panose="020B0604020202020204" pitchFamily="34" charset="0"/>
              </a:rPr>
              <a:t>Other degree programs followed</a:t>
            </a:r>
          </a:p>
          <a:p>
            <a:pPr marL="571500"/>
            <a:r>
              <a:rPr lang="en-US" sz="2000">
                <a:solidFill>
                  <a:schemeClr val="tx1"/>
                </a:solidFill>
                <a:latin typeface="Arial" panose="020B0604020202020204" pitchFamily="34" charset="0"/>
                <a:cs typeface="Arial" panose="020B0604020202020204" pitchFamily="34" charset="0"/>
              </a:rPr>
              <a:t>Increase in enrollment</a:t>
            </a:r>
          </a:p>
          <a:p>
            <a:pPr marL="571500"/>
            <a:r>
              <a:rPr lang="en-US" sz="2000">
                <a:solidFill>
                  <a:schemeClr val="tx1"/>
                </a:solidFill>
                <a:latin typeface="Arial" panose="020B0604020202020204" pitchFamily="34" charset="0"/>
                <a:cs typeface="Arial" panose="020B0604020202020204" pitchFamily="34" charset="0"/>
              </a:rPr>
              <a:t>From 2001, distance learners have been 30-40% of enrolled students at UNAK</a:t>
            </a:r>
          </a:p>
          <a:p>
            <a:pPr marL="571500"/>
            <a:r>
              <a:rPr lang="en-US" sz="2000">
                <a:solidFill>
                  <a:schemeClr val="tx1"/>
                </a:solidFill>
                <a:latin typeface="Arial" panose="020B0604020202020204" pitchFamily="34" charset="0"/>
                <a:cs typeface="Arial" panose="020B0604020202020204" pitchFamily="34" charset="0"/>
              </a:rPr>
              <a:t>Since fall 2016, all undergraduate degrees offered in flexible learning</a:t>
            </a:r>
          </a:p>
          <a:p>
            <a:pPr marL="571500"/>
            <a:r>
              <a:rPr lang="en-US" sz="2000">
                <a:solidFill>
                  <a:schemeClr val="tx1"/>
                </a:solidFill>
              </a:rPr>
              <a:t>Fall 2018, 70% of students enrolled as distance learners </a:t>
            </a:r>
          </a:p>
          <a:p>
            <a:pPr marL="571500"/>
            <a:r>
              <a:rPr lang="en-US" sz="2000">
                <a:solidFill>
                  <a:schemeClr val="tx1"/>
                </a:solidFill>
                <a:latin typeface="Arial" panose="020B0604020202020204" pitchFamily="34" charset="0"/>
                <a:cs typeface="Arial" panose="020B0604020202020204" pitchFamily="34" charset="0"/>
              </a:rPr>
              <a:t>The Centre of Teaching and Learning established 2015</a:t>
            </a:r>
          </a:p>
          <a:p>
            <a:pPr marL="571500"/>
            <a:r>
              <a:rPr lang="en-US" sz="2000">
                <a:solidFill>
                  <a:schemeClr val="tx1"/>
                </a:solidFill>
                <a:latin typeface="Arial" panose="020B0604020202020204" pitchFamily="34" charset="0"/>
                <a:cs typeface="Arial" panose="020B0604020202020204" pitchFamily="34" charset="0"/>
              </a:rPr>
              <a:t>Collaboration of IT and teaching specialist</a:t>
            </a:r>
          </a:p>
        </p:txBody>
      </p:sp>
      <p:sp>
        <p:nvSpPr>
          <p:cNvPr id="92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200">
                <a:solidFill>
                  <a:srgbClr val="595959"/>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9B262D"/>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9pPr>
          </a:lstStyle>
          <a:p>
            <a:pPr>
              <a:spcBef>
                <a:spcPct val="0"/>
              </a:spcBef>
              <a:buFontTx/>
              <a:buNone/>
            </a:pPr>
            <a:fld id="{45D752B5-BBC6-401C-906F-932E347BC56C}" type="slidenum">
              <a:rPr lang="en-US" altLang="is-IS" sz="1200">
                <a:solidFill>
                  <a:srgbClr val="9B262D"/>
                </a:solidFill>
                <a:cs typeface="Geneva" charset="0"/>
              </a:rPr>
              <a:pPr>
                <a:spcBef>
                  <a:spcPct val="0"/>
                </a:spcBef>
                <a:buFontTx/>
                <a:buNone/>
              </a:pPr>
              <a:t>4</a:t>
            </a:fld>
            <a:endParaRPr lang="en-US" altLang="is-IS" sz="1200">
              <a:solidFill>
                <a:srgbClr val="9B262D"/>
              </a:solidFill>
              <a:cs typeface="Geneva"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846138"/>
            <a:ext cx="8229600" cy="1143000"/>
          </a:xfrm>
        </p:spPr>
        <p:txBody>
          <a:bodyPr/>
          <a:lstStyle/>
          <a:p>
            <a:pPr>
              <a:defRPr/>
            </a:pPr>
            <a:r>
              <a:rPr lang="en-US">
                <a:solidFill>
                  <a:srgbClr val="C00000"/>
                </a:solidFill>
              </a:rPr>
              <a:t>L</a:t>
            </a:r>
            <a:r>
              <a:rPr lang="en-US" cap="none">
                <a:solidFill>
                  <a:srgbClr val="C00000"/>
                </a:solidFill>
              </a:rPr>
              <a:t>earning</a:t>
            </a:r>
            <a:r>
              <a:rPr lang="is-IS">
                <a:solidFill>
                  <a:srgbClr val="C00000"/>
                </a:solidFill>
              </a:rPr>
              <a:t> </a:t>
            </a:r>
            <a:r>
              <a:rPr lang="is-IS" cap="none">
                <a:solidFill>
                  <a:srgbClr val="C00000"/>
                </a:solidFill>
              </a:rPr>
              <a:t>centeres in Iceland</a:t>
            </a:r>
            <a:endParaRPr lang="is-IS">
              <a:solidFill>
                <a:srgbClr val="C00000"/>
              </a:solidFill>
            </a:endParaRPr>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200">
                <a:solidFill>
                  <a:srgbClr val="595959"/>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9B262D"/>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9pPr>
          </a:lstStyle>
          <a:p>
            <a:pPr>
              <a:spcBef>
                <a:spcPct val="0"/>
              </a:spcBef>
              <a:buFontTx/>
              <a:buNone/>
            </a:pPr>
            <a:fld id="{8454A058-6B6C-4730-BB04-95EBA8A7337C}" type="slidenum">
              <a:rPr lang="en-US" altLang="is-IS" sz="1200">
                <a:solidFill>
                  <a:srgbClr val="9B262D"/>
                </a:solidFill>
                <a:cs typeface="Geneva" charset="0"/>
              </a:rPr>
              <a:pPr>
                <a:spcBef>
                  <a:spcPct val="0"/>
                </a:spcBef>
                <a:buFontTx/>
                <a:buNone/>
              </a:pPr>
              <a:t>5</a:t>
            </a:fld>
            <a:endParaRPr lang="en-US" altLang="is-IS" sz="1200">
              <a:solidFill>
                <a:srgbClr val="9B262D"/>
              </a:solidFill>
              <a:cs typeface="Geneva" charset="0"/>
            </a:endParaRPr>
          </a:p>
        </p:txBody>
      </p:sp>
      <p:pic>
        <p:nvPicPr>
          <p:cNvPr id="15364" name="Picture 6"/>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403350" y="1989138"/>
            <a:ext cx="5976938" cy="42989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09638" y="892175"/>
            <a:ext cx="5669093" cy="520601"/>
          </a:xfrm>
        </p:spPr>
        <p:txBody>
          <a:bodyPr/>
          <a:lstStyle/>
          <a:p>
            <a:r>
              <a:rPr lang="is-IS" altLang="is-IS" sz="2800" cap="none">
                <a:solidFill>
                  <a:schemeClr val="tx1"/>
                </a:solidFill>
                <a:latin typeface="Arial" panose="020B0604020202020204" pitchFamily="34" charset="0"/>
                <a:cs typeface="Arial" panose="020B0604020202020204" pitchFamily="34" charset="0"/>
              </a:rPr>
              <a:t>Evolving learning models at UNAK</a:t>
            </a:r>
          </a:p>
        </p:txBody>
      </p:sp>
      <p:sp>
        <p:nvSpPr>
          <p:cNvPr id="13315" name="Content Placeholder 2"/>
          <p:cNvSpPr>
            <a:spLocks noGrp="1"/>
          </p:cNvSpPr>
          <p:nvPr>
            <p:ph idx="1"/>
          </p:nvPr>
        </p:nvSpPr>
        <p:spPr>
          <a:xfrm>
            <a:off x="260666" y="1421882"/>
            <a:ext cx="8183004" cy="1286178"/>
          </a:xfrm>
        </p:spPr>
        <p:txBody>
          <a:bodyPr/>
          <a:lstStyle/>
          <a:p>
            <a:pPr marL="0" indent="0">
              <a:buNone/>
              <a:defRPr/>
            </a:pPr>
            <a:r>
              <a:rPr lang="is-IS" altLang="is-IS">
                <a:solidFill>
                  <a:schemeClr val="tx1"/>
                </a:solidFill>
                <a:latin typeface="Arial" panose="020B0604020202020204" pitchFamily="34" charset="0"/>
                <a:cs typeface="Arial" panose="020B0604020202020204" pitchFamily="34" charset="0"/>
              </a:rPr>
              <a:t>Different models used- evolving since 1998 --start of distance learning</a:t>
            </a:r>
          </a:p>
          <a:p>
            <a:pPr>
              <a:defRPr/>
            </a:pPr>
            <a:r>
              <a:rPr lang="is-IS" altLang="is-IS">
                <a:solidFill>
                  <a:schemeClr val="tx1"/>
                </a:solidFill>
                <a:latin typeface="Arial" panose="020B0604020202020204" pitchFamily="34" charset="0"/>
                <a:cs typeface="Arial" panose="020B0604020202020204" pitchFamily="34" charset="0"/>
              </a:rPr>
              <a:t>Three main delivery modes have                                   			                            been used</a:t>
            </a:r>
          </a:p>
        </p:txBody>
      </p:sp>
      <p:sp>
        <p:nvSpPr>
          <p:cNvPr id="1229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200">
                <a:solidFill>
                  <a:srgbClr val="595959"/>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9B262D"/>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9pPr>
          </a:lstStyle>
          <a:p>
            <a:pPr>
              <a:spcBef>
                <a:spcPct val="0"/>
              </a:spcBef>
              <a:buFontTx/>
              <a:buNone/>
            </a:pPr>
            <a:fld id="{2B6D8366-256E-49C3-A0AF-A10EEAEE0A40}" type="slidenum">
              <a:rPr lang="en-US" altLang="is-IS" sz="1200">
                <a:solidFill>
                  <a:srgbClr val="9B262D"/>
                </a:solidFill>
                <a:cs typeface="Geneva" charset="0"/>
              </a:rPr>
              <a:pPr>
                <a:spcBef>
                  <a:spcPct val="0"/>
                </a:spcBef>
                <a:buFontTx/>
                <a:buNone/>
              </a:pPr>
              <a:t>6</a:t>
            </a:fld>
            <a:endParaRPr lang="en-US" altLang="is-IS" sz="1200">
              <a:solidFill>
                <a:srgbClr val="9B262D"/>
              </a:solidFill>
              <a:cs typeface="Geneva" charset="0"/>
            </a:endParaRPr>
          </a:p>
        </p:txBody>
      </p:sp>
      <p:pic>
        <p:nvPicPr>
          <p:cNvPr id="5" name="Content Placeholder 4">
            <a:extLst>
              <a:ext uri="{FF2B5EF4-FFF2-40B4-BE49-F238E27FC236}">
                <a16:creationId xmlns:a16="http://schemas.microsoft.com/office/drawing/2014/main" id="{3464C57E-04F6-A746-B053-B9260A171C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638" y="3211782"/>
            <a:ext cx="2165104" cy="156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8AEB57A-8875-BE40-A723-773065017BFE}"/>
              </a:ext>
            </a:extLst>
          </p:cNvPr>
          <p:cNvSpPr/>
          <p:nvPr/>
        </p:nvSpPr>
        <p:spPr>
          <a:xfrm>
            <a:off x="260666" y="4771816"/>
            <a:ext cx="2655151" cy="923330"/>
          </a:xfrm>
          <a:prstGeom prst="rect">
            <a:avLst/>
          </a:prstGeom>
        </p:spPr>
        <p:txBody>
          <a:bodyPr wrap="square">
            <a:spAutoFit/>
          </a:bodyPr>
          <a:lstStyle/>
          <a:p>
            <a:r>
              <a:rPr lang="is-IS" altLang="is-IS" sz="1800">
                <a:latin typeface="Arial" panose="020B0604020202020204" pitchFamily="34" charset="0"/>
                <a:cs typeface="Arial" panose="020B0604020202020204" pitchFamily="34" charset="0"/>
              </a:rPr>
              <a:t>Synchronous (Same-time, different-place)</a:t>
            </a:r>
          </a:p>
          <a:p>
            <a:r>
              <a:rPr lang="is-IS" sz="1800" b="1">
                <a:latin typeface="Arial" panose="020B0604020202020204" pitchFamily="34" charset="0"/>
                <a:cs typeface="Arial" panose="020B0604020202020204" pitchFamily="34" charset="0"/>
              </a:rPr>
              <a:t>Facing out– </a:t>
            </a:r>
            <a:endParaRPr lang="en-US" sz="1800" b="1"/>
          </a:p>
        </p:txBody>
      </p:sp>
      <p:pic>
        <p:nvPicPr>
          <p:cNvPr id="7" name="Content Placeholder 4">
            <a:extLst>
              <a:ext uri="{FF2B5EF4-FFF2-40B4-BE49-F238E27FC236}">
                <a16:creationId xmlns:a16="http://schemas.microsoft.com/office/drawing/2014/main" id="{A6AE4251-6476-7E40-887F-1C751AFD4F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4497" y="2202736"/>
            <a:ext cx="2944367" cy="176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65B8543-80C8-CA43-9DC1-EF86A384190E}"/>
              </a:ext>
            </a:extLst>
          </p:cNvPr>
          <p:cNvSpPr/>
          <p:nvPr/>
        </p:nvSpPr>
        <p:spPr>
          <a:xfrm>
            <a:off x="5854497" y="4011868"/>
            <a:ext cx="2523639" cy="923330"/>
          </a:xfrm>
          <a:prstGeom prst="rect">
            <a:avLst/>
          </a:prstGeom>
        </p:spPr>
        <p:txBody>
          <a:bodyPr wrap="square">
            <a:spAutoFit/>
          </a:bodyPr>
          <a:lstStyle/>
          <a:p>
            <a:r>
              <a:rPr lang="is-IS" altLang="is-IS" sz="1800">
                <a:latin typeface="Arial" panose="020B0604020202020204" pitchFamily="34" charset="0"/>
                <a:cs typeface="Arial" panose="020B0604020202020204" pitchFamily="34" charset="0"/>
              </a:rPr>
              <a:t>Asynchronous</a:t>
            </a:r>
            <a:r>
              <a:rPr lang="is-IS" altLang="is-IS" sz="1800">
                <a:latin typeface="Bradley Hand" pitchFamily="2" charset="77"/>
                <a:cs typeface="Arial" panose="020B0604020202020204" pitchFamily="34" charset="0"/>
              </a:rPr>
              <a:t> </a:t>
            </a:r>
            <a:r>
              <a:rPr lang="is-IS" altLang="is-IS" sz="1800">
                <a:latin typeface="Arial" panose="020B0604020202020204" pitchFamily="34" charset="0"/>
                <a:cs typeface="Arial" panose="020B0604020202020204" pitchFamily="34" charset="0"/>
              </a:rPr>
              <a:t> (different or same-time,different-place)</a:t>
            </a:r>
            <a:endParaRPr lang="en-US" sz="1800"/>
          </a:p>
        </p:txBody>
      </p:sp>
      <p:pic>
        <p:nvPicPr>
          <p:cNvPr id="9" name="Content Placeholder 4">
            <a:extLst>
              <a:ext uri="{FF2B5EF4-FFF2-40B4-BE49-F238E27FC236}">
                <a16:creationId xmlns:a16="http://schemas.microsoft.com/office/drawing/2014/main" id="{A990F30D-05CB-4447-B603-BE83359CC3D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5817" y="4279088"/>
            <a:ext cx="2441828" cy="183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ED7AFFC-CD52-584E-B01C-62AB363CF221}"/>
              </a:ext>
            </a:extLst>
          </p:cNvPr>
          <p:cNvSpPr/>
          <p:nvPr/>
        </p:nvSpPr>
        <p:spPr>
          <a:xfrm>
            <a:off x="2989043" y="6081762"/>
            <a:ext cx="2868508" cy="923330"/>
          </a:xfrm>
          <a:prstGeom prst="rect">
            <a:avLst/>
          </a:prstGeom>
        </p:spPr>
        <p:txBody>
          <a:bodyPr wrap="square">
            <a:spAutoFit/>
          </a:bodyPr>
          <a:lstStyle/>
          <a:p>
            <a:r>
              <a:rPr lang="is-IS" altLang="is-IS" sz="1800">
                <a:latin typeface="Arial" panose="020B0604020202020204" pitchFamily="34" charset="0"/>
                <a:cs typeface="Arial" panose="020B0604020202020204" pitchFamily="34" charset="0"/>
              </a:rPr>
              <a:t>Mandatory study sessions on campus – </a:t>
            </a:r>
            <a:r>
              <a:rPr lang="is-IS" altLang="is-IS" sz="1800" b="1">
                <a:solidFill>
                  <a:srgbClr val="FF0000"/>
                </a:solidFill>
                <a:latin typeface="Arial" panose="020B0604020202020204" pitchFamily="34" charset="0"/>
                <a:cs typeface="Arial" panose="020B0604020202020204" pitchFamily="34" charset="0"/>
              </a:rPr>
              <a:t> </a:t>
            </a:r>
            <a:br>
              <a:rPr lang="is-IS" altLang="is-IS" sz="1800">
                <a:latin typeface="Arial" panose="020B0604020202020204" pitchFamily="34" charset="0"/>
                <a:cs typeface="Arial" panose="020B0604020202020204" pitchFamily="34" charset="0"/>
              </a:rPr>
            </a:br>
            <a:endParaRPr lang="en-US" sz="1800"/>
          </a:p>
        </p:txBody>
      </p:sp>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CBE2F961-A5A5-3F46-AF90-FF346378BA26}"/>
                  </a:ext>
                </a:extLst>
              </p14:cNvPr>
              <p14:cNvContentPartPr/>
              <p14:nvPr/>
            </p14:nvContentPartPr>
            <p14:xfrm>
              <a:off x="6403423" y="-1208726"/>
              <a:ext cx="360" cy="360"/>
            </p14:xfrm>
          </p:contentPart>
        </mc:Choice>
        <mc:Fallback xmlns="">
          <p:pic>
            <p:nvPicPr>
              <p:cNvPr id="8" name="Ink 7">
                <a:extLst>
                  <a:ext uri="{FF2B5EF4-FFF2-40B4-BE49-F238E27FC236}">
                    <a16:creationId xmlns:a16="http://schemas.microsoft.com/office/drawing/2014/main" id="{CBE2F961-A5A5-3F46-AF90-FF346378BA26}"/>
                  </a:ext>
                </a:extLst>
              </p:cNvPr>
              <p:cNvPicPr/>
              <p:nvPr/>
            </p:nvPicPr>
            <p:blipFill>
              <a:blip r:embed="rId7"/>
              <a:stretch>
                <a:fillRect/>
              </a:stretch>
            </p:blipFill>
            <p:spPr>
              <a:xfrm>
                <a:off x="6331423" y="-135272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FE629DBC-6558-5540-9B4C-8930C1145415}"/>
                  </a:ext>
                </a:extLst>
              </p14:cNvPr>
              <p14:cNvContentPartPr/>
              <p14:nvPr/>
            </p14:nvContentPartPr>
            <p14:xfrm>
              <a:off x="8105863" y="-1368566"/>
              <a:ext cx="360" cy="360"/>
            </p14:xfrm>
          </p:contentPart>
        </mc:Choice>
        <mc:Fallback xmlns="">
          <p:pic>
            <p:nvPicPr>
              <p:cNvPr id="10" name="Ink 9">
                <a:extLst>
                  <a:ext uri="{FF2B5EF4-FFF2-40B4-BE49-F238E27FC236}">
                    <a16:creationId xmlns:a16="http://schemas.microsoft.com/office/drawing/2014/main" id="{FE629DBC-6558-5540-9B4C-8930C1145415}"/>
                  </a:ext>
                </a:extLst>
              </p:cNvPr>
              <p:cNvPicPr/>
              <p:nvPr/>
            </p:nvPicPr>
            <p:blipFill>
              <a:blip r:embed="rId7"/>
              <a:stretch>
                <a:fillRect/>
              </a:stretch>
            </p:blipFill>
            <p:spPr>
              <a:xfrm>
                <a:off x="8033863" y="-1512566"/>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8A9D9280-2004-8443-AF77-28C5EC775067}"/>
                  </a:ext>
                </a:extLst>
              </p14:cNvPr>
              <p14:cNvContentPartPr/>
              <p14:nvPr/>
            </p14:nvContentPartPr>
            <p14:xfrm>
              <a:off x="889650" y="2899770"/>
              <a:ext cx="1126240" cy="3066055"/>
            </p14:xfrm>
          </p:contentPart>
        </mc:Choice>
        <mc:Fallback xmlns="">
          <p:pic>
            <p:nvPicPr>
              <p:cNvPr id="13" name="Ink 12">
                <a:extLst>
                  <a:ext uri="{FF2B5EF4-FFF2-40B4-BE49-F238E27FC236}">
                    <a16:creationId xmlns:a16="http://schemas.microsoft.com/office/drawing/2014/main" id="{8A9D9280-2004-8443-AF77-28C5EC775067}"/>
                  </a:ext>
                </a:extLst>
              </p:cNvPr>
              <p:cNvPicPr/>
              <p:nvPr/>
            </p:nvPicPr>
            <p:blipFill>
              <a:blip r:embed="rId10"/>
              <a:stretch>
                <a:fillRect/>
              </a:stretch>
            </p:blipFill>
            <p:spPr>
              <a:xfrm>
                <a:off x="817663" y="2755773"/>
                <a:ext cx="1269854" cy="335368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37A7D343-8265-8F4E-BED2-7FCA367AB958}"/>
                  </a:ext>
                </a:extLst>
              </p14:cNvPr>
              <p14:cNvContentPartPr/>
              <p14:nvPr/>
            </p14:nvContentPartPr>
            <p14:xfrm>
              <a:off x="5708263" y="1990234"/>
              <a:ext cx="3244320" cy="3112560"/>
            </p14:xfrm>
          </p:contentPart>
        </mc:Choice>
        <mc:Fallback xmlns="">
          <p:pic>
            <p:nvPicPr>
              <p:cNvPr id="17" name="Ink 16">
                <a:extLst>
                  <a:ext uri="{FF2B5EF4-FFF2-40B4-BE49-F238E27FC236}">
                    <a16:creationId xmlns:a16="http://schemas.microsoft.com/office/drawing/2014/main" id="{37A7D343-8265-8F4E-BED2-7FCA367AB958}"/>
                  </a:ext>
                </a:extLst>
              </p:cNvPr>
              <p:cNvPicPr/>
              <p:nvPr/>
            </p:nvPicPr>
            <p:blipFill>
              <a:blip r:embed="rId12"/>
              <a:stretch>
                <a:fillRect/>
              </a:stretch>
            </p:blipFill>
            <p:spPr>
              <a:xfrm>
                <a:off x="5699263" y="1981234"/>
                <a:ext cx="3261960" cy="3130200"/>
              </a:xfrm>
              <a:prstGeom prst="rect">
                <a:avLst/>
              </a:prstGeom>
            </p:spPr>
          </p:pic>
        </mc:Fallback>
      </mc:AlternateContent>
      <p:sp>
        <p:nvSpPr>
          <p:cNvPr id="20" name="TextBox 19">
            <a:extLst>
              <a:ext uri="{FF2B5EF4-FFF2-40B4-BE49-F238E27FC236}">
                <a16:creationId xmlns:a16="http://schemas.microsoft.com/office/drawing/2014/main" id="{DDA23FFC-BA55-FC41-91A6-74DD002FC781}"/>
              </a:ext>
            </a:extLst>
          </p:cNvPr>
          <p:cNvSpPr txBox="1"/>
          <p:nvPr/>
        </p:nvSpPr>
        <p:spPr>
          <a:xfrm>
            <a:off x="6078731" y="5069058"/>
            <a:ext cx="2648482" cy="523220"/>
          </a:xfrm>
          <a:prstGeom prst="rect">
            <a:avLst/>
          </a:prstGeom>
          <a:noFill/>
        </p:spPr>
        <p:txBody>
          <a:bodyPr wrap="none" rtlCol="0">
            <a:spAutoFit/>
          </a:bodyPr>
          <a:lstStyle/>
          <a:p>
            <a:r>
              <a:rPr lang="en-IS" sz="2800" b="1"/>
              <a:t>+ </a:t>
            </a:r>
            <a:r>
              <a:rPr lang="en-IS" sz="2800" b="1">
                <a:latin typeface="Bradley Hand ITC" panose="03070402050302030203" pitchFamily="66" charset="77"/>
              </a:rPr>
              <a:t>Synchronous</a:t>
            </a:r>
          </a:p>
        </p:txBody>
      </p:sp>
      <p:sp>
        <p:nvSpPr>
          <p:cNvPr id="21" name="Rectangle 20">
            <a:extLst>
              <a:ext uri="{FF2B5EF4-FFF2-40B4-BE49-F238E27FC236}">
                <a16:creationId xmlns:a16="http://schemas.microsoft.com/office/drawing/2014/main" id="{ACE685B1-211B-3247-976F-2033B5C55DFB}"/>
              </a:ext>
            </a:extLst>
          </p:cNvPr>
          <p:cNvSpPr/>
          <p:nvPr/>
        </p:nvSpPr>
        <p:spPr>
          <a:xfrm>
            <a:off x="6131510" y="844860"/>
            <a:ext cx="2667354" cy="461665"/>
          </a:xfrm>
          <a:prstGeom prst="rect">
            <a:avLst/>
          </a:prstGeom>
        </p:spPr>
        <p:txBody>
          <a:bodyPr wrap="square">
            <a:spAutoFit/>
          </a:bodyPr>
          <a:lstStyle/>
          <a:p>
            <a:pPr marL="0" indent="0">
              <a:buNone/>
            </a:pPr>
            <a:r>
              <a:rPr lang="en-US"/>
              <a:t>~2600 Students</a:t>
            </a:r>
          </a:p>
        </p:txBody>
      </p:sp>
      <mc:AlternateContent xmlns:mc="http://schemas.openxmlformats.org/markup-compatibility/2006" xmlns:p14="http://schemas.microsoft.com/office/powerpoint/2010/main">
        <mc:Choice Requires="p14">
          <p:contentPart p14:bwMode="auto" r:id="rId13">
            <p14:nvContentPartPr>
              <p14:cNvPr id="27" name="Ink 26">
                <a:extLst>
                  <a:ext uri="{FF2B5EF4-FFF2-40B4-BE49-F238E27FC236}">
                    <a16:creationId xmlns:a16="http://schemas.microsoft.com/office/drawing/2014/main" id="{59BD156E-D20F-F14D-A22C-07B1D77CAAFD}"/>
                  </a:ext>
                </a:extLst>
              </p14:cNvPr>
              <p14:cNvContentPartPr/>
              <p14:nvPr/>
            </p14:nvContentPartPr>
            <p14:xfrm rot="7607860">
              <a:off x="760954" y="2797934"/>
              <a:ext cx="1101853" cy="2999663"/>
            </p14:xfrm>
          </p:contentPart>
        </mc:Choice>
        <mc:Fallback xmlns="">
          <p:pic>
            <p:nvPicPr>
              <p:cNvPr id="27" name="Ink 26">
                <a:extLst>
                  <a:ext uri="{FF2B5EF4-FFF2-40B4-BE49-F238E27FC236}">
                    <a16:creationId xmlns:a16="http://schemas.microsoft.com/office/drawing/2014/main" id="{59BD156E-D20F-F14D-A22C-07B1D77CAAFD}"/>
                  </a:ext>
                </a:extLst>
              </p:cNvPr>
              <p:cNvPicPr/>
              <p:nvPr/>
            </p:nvPicPr>
            <p:blipFill>
              <a:blip r:embed="rId14"/>
              <a:stretch>
                <a:fillRect/>
              </a:stretch>
            </p:blipFill>
            <p:spPr>
              <a:xfrm rot="7607860">
                <a:off x="688961" y="2653944"/>
                <a:ext cx="1245479" cy="3287282"/>
              </a:xfrm>
              <a:prstGeom prst="rect">
                <a:avLst/>
              </a:prstGeom>
            </p:spPr>
          </p:pic>
        </mc:Fallback>
      </mc:AlternateContent>
    </p:spTree>
    <p:extLst>
      <p:ext uri="{BB962C8B-B14F-4D97-AF65-F5344CB8AC3E}">
        <p14:creationId xmlns:p14="http://schemas.microsoft.com/office/powerpoint/2010/main" val="411531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across)">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checkerboard(across)">
                                      <p:cBhvr>
                                        <p:cTn id="2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FC7A3AA1-44C4-4CBE-8808-D86A411A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03244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89">
            <a:extLst>
              <a:ext uri="{FF2B5EF4-FFF2-40B4-BE49-F238E27FC236}">
                <a16:creationId xmlns:a16="http://schemas.microsoft.com/office/drawing/2014/main" id="{4FDAB746-A9A3-4EC2-8997-5EB71BC964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a:off x="0" y="1584458"/>
            <a:ext cx="9144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EF348E44-BB84-AB41-885E-E80BFF4B9D31}"/>
              </a:ext>
            </a:extLst>
          </p:cNvPr>
          <p:cNvSpPr>
            <a:spLocks noGrp="1"/>
          </p:cNvSpPr>
          <p:nvPr>
            <p:ph type="title"/>
          </p:nvPr>
        </p:nvSpPr>
        <p:spPr>
          <a:xfrm>
            <a:off x="538061" y="629826"/>
            <a:ext cx="2003062" cy="670782"/>
          </a:xfrm>
        </p:spPr>
        <p:txBody>
          <a:bodyPr vert="horz" lIns="91440" tIns="45720" rIns="91440" bIns="45720" rtlCol="0" anchor="ctr">
            <a:normAutofit/>
          </a:bodyPr>
          <a:lstStyle/>
          <a:p>
            <a:pPr defTabSz="914400" eaLnBrk="1" hangingPunct="1">
              <a:lnSpc>
                <a:spcPct val="90000"/>
              </a:lnSpc>
            </a:pPr>
            <a:r>
              <a:rPr lang="en-US" sz="3500">
                <a:solidFill>
                  <a:srgbClr val="FFFFFF"/>
                </a:solidFill>
                <a:latin typeface="+mj-lt"/>
                <a:ea typeface="+mj-ea"/>
                <a:cs typeface="+mj-cs"/>
              </a:rPr>
              <a:t>Covid19</a:t>
            </a:r>
          </a:p>
        </p:txBody>
      </p:sp>
      <p:sp>
        <p:nvSpPr>
          <p:cNvPr id="12" name="Rectangle 11">
            <a:extLst>
              <a:ext uri="{FF2B5EF4-FFF2-40B4-BE49-F238E27FC236}">
                <a16:creationId xmlns:a16="http://schemas.microsoft.com/office/drawing/2014/main" id="{9FAB871B-1901-384C-B36D-893C3E32D58B}"/>
              </a:ext>
            </a:extLst>
          </p:cNvPr>
          <p:cNvSpPr/>
          <p:nvPr/>
        </p:nvSpPr>
        <p:spPr>
          <a:xfrm>
            <a:off x="2846238" y="474572"/>
            <a:ext cx="5694822" cy="1022342"/>
          </a:xfrm>
          <a:prstGeom prst="rect">
            <a:avLst/>
          </a:prstGeom>
        </p:spPr>
        <p:txBody>
          <a:bodyPr vert="horz" lIns="91440" tIns="45720" rIns="91440" bIns="45720" rtlCol="0" anchor="ctr">
            <a:normAutofit/>
          </a:bodyPr>
          <a:lstStyle/>
          <a:p>
            <a:pPr defTabSz="914400" eaLnBrk="1" hangingPunct="1">
              <a:lnSpc>
                <a:spcPct val="90000"/>
              </a:lnSpc>
              <a:spcAft>
                <a:spcPts val="600"/>
              </a:spcAft>
            </a:pPr>
            <a:r>
              <a:rPr lang="en-US" sz="2000" i="1">
                <a:solidFill>
                  <a:srgbClr val="FFFFFF"/>
                </a:solidFill>
                <a:latin typeface="+mn-lt"/>
                <a:cs typeface="+mn-cs"/>
              </a:rPr>
              <a:t>Emergency remote teaching and learning </a:t>
            </a:r>
            <a:r>
              <a:rPr lang="en-US" sz="2000">
                <a:solidFill>
                  <a:srgbClr val="FFFFFF"/>
                </a:solidFill>
                <a:latin typeface="+mn-lt"/>
                <a:cs typeface="+mn-cs"/>
              </a:rPr>
              <a:t>(ERTL) — aka pandemic pedagogy</a:t>
            </a:r>
          </a:p>
        </p:txBody>
      </p:sp>
      <p:sp>
        <p:nvSpPr>
          <p:cNvPr id="92" name="Rectangle 91">
            <a:extLst>
              <a:ext uri="{FF2B5EF4-FFF2-40B4-BE49-F238E27FC236}">
                <a16:creationId xmlns:a16="http://schemas.microsoft.com/office/drawing/2014/main" id="{091C9E05-1ED5-4438-8E0F-38219974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805364"/>
            <a:ext cx="9141714" cy="40526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2FE3C0D-F8E2-5A4E-A34C-49729F5913F2}"/>
              </a:ext>
            </a:extLst>
          </p:cNvPr>
          <p:cNvSpPr>
            <a:spLocks noGrp="1"/>
          </p:cNvSpPr>
          <p:nvPr>
            <p:ph type="sldNum" sz="quarter" idx="10"/>
          </p:nvPr>
        </p:nvSpPr>
        <p:spPr>
          <a:xfrm>
            <a:off x="8113014" y="6223702"/>
            <a:ext cx="428046" cy="314067"/>
          </a:xfrm>
        </p:spPr>
        <p:txBody>
          <a:bodyPr vert="horz" lIns="91440" tIns="45720" rIns="91440" bIns="45720" rtlCol="0" anchor="ctr">
            <a:normAutofit/>
          </a:bodyPr>
          <a:lstStyle/>
          <a:p>
            <a:pPr defTabSz="914400">
              <a:spcAft>
                <a:spcPts val="600"/>
              </a:spcAft>
              <a:defRPr/>
            </a:pPr>
            <a:fld id="{906529E6-6DB6-43A5-9AF7-E0C3B83F4AC7}" type="slidenum">
              <a:rPr lang="en-US" altLang="is-IS" sz="1000">
                <a:solidFill>
                  <a:srgbClr val="898989"/>
                </a:solidFill>
                <a:latin typeface="+mn-lt"/>
                <a:ea typeface="+mn-ea"/>
                <a:cs typeface="+mn-cs"/>
              </a:rPr>
              <a:pPr defTabSz="914400">
                <a:spcAft>
                  <a:spcPts val="600"/>
                </a:spcAft>
                <a:defRPr/>
              </a:pPr>
              <a:t>7</a:t>
            </a:fld>
            <a:endParaRPr lang="en-US" altLang="is-IS" sz="1000">
              <a:solidFill>
                <a:srgbClr val="898989"/>
              </a:solidFill>
              <a:latin typeface="+mn-lt"/>
              <a:ea typeface="+mn-ea"/>
              <a:cs typeface="+mn-cs"/>
            </a:endParaRPr>
          </a:p>
        </p:txBody>
      </p:sp>
      <p:pic>
        <p:nvPicPr>
          <p:cNvPr id="15" name="Content Placeholder 14" descr="Graphical user interface, text, application&#10;&#10;Description automatically generated">
            <a:extLst>
              <a:ext uri="{FF2B5EF4-FFF2-40B4-BE49-F238E27FC236}">
                <a16:creationId xmlns:a16="http://schemas.microsoft.com/office/drawing/2014/main" id="{97CCD85C-2F31-D74E-B303-7012C29CAFAF}"/>
              </a:ext>
            </a:extLst>
          </p:cNvPr>
          <p:cNvPicPr>
            <a:picLocks noGrp="1" noChangeAspect="1"/>
          </p:cNvPicPr>
          <p:nvPr>
            <p:ph idx="1"/>
          </p:nvPr>
        </p:nvPicPr>
        <p:blipFill>
          <a:blip r:embed="rId4"/>
          <a:stretch>
            <a:fillRect/>
          </a:stretch>
        </p:blipFill>
        <p:spPr>
          <a:xfrm>
            <a:off x="1458038" y="4903483"/>
            <a:ext cx="7010400" cy="1600200"/>
          </a:xfrm>
        </p:spPr>
      </p:pic>
      <p:pic>
        <p:nvPicPr>
          <p:cNvPr id="18" name="Picture 17" descr="Graphical user interface, text, application&#10;&#10;Description automatically generated">
            <a:extLst>
              <a:ext uri="{FF2B5EF4-FFF2-40B4-BE49-F238E27FC236}">
                <a16:creationId xmlns:a16="http://schemas.microsoft.com/office/drawing/2014/main" id="{D1D53FEA-46FF-6047-9B02-28ACC8234AC0}"/>
              </a:ext>
            </a:extLst>
          </p:cNvPr>
          <p:cNvPicPr>
            <a:picLocks noChangeAspect="1"/>
          </p:cNvPicPr>
          <p:nvPr/>
        </p:nvPicPr>
        <p:blipFill>
          <a:blip r:embed="rId5"/>
          <a:stretch>
            <a:fillRect/>
          </a:stretch>
        </p:blipFill>
        <p:spPr>
          <a:xfrm>
            <a:off x="0" y="1305956"/>
            <a:ext cx="7273159" cy="3343557"/>
          </a:xfrm>
          <a:prstGeom prst="rect">
            <a:avLst/>
          </a:prstGeom>
        </p:spPr>
      </p:pic>
      <p:sp>
        <p:nvSpPr>
          <p:cNvPr id="3" name="TextBox 2">
            <a:extLst>
              <a:ext uri="{FF2B5EF4-FFF2-40B4-BE49-F238E27FC236}">
                <a16:creationId xmlns:a16="http://schemas.microsoft.com/office/drawing/2014/main" id="{158BBBD2-2A73-4E4B-9D5E-6A7BB621C604}"/>
              </a:ext>
            </a:extLst>
          </p:cNvPr>
          <p:cNvSpPr txBox="1"/>
          <p:nvPr/>
        </p:nvSpPr>
        <p:spPr>
          <a:xfrm>
            <a:off x="1365548" y="71571"/>
            <a:ext cx="5575565" cy="646331"/>
          </a:xfrm>
          <a:prstGeom prst="rect">
            <a:avLst/>
          </a:prstGeom>
          <a:noFill/>
        </p:spPr>
        <p:txBody>
          <a:bodyPr wrap="none" rtlCol="0">
            <a:spAutoFit/>
          </a:bodyPr>
          <a:lstStyle/>
          <a:p>
            <a:r>
              <a:rPr lang="en-IS" sz="3600" b="1">
                <a:solidFill>
                  <a:schemeClr val="bg1">
                    <a:lumMod val="85000"/>
                  </a:schemeClr>
                </a:solidFill>
              </a:rPr>
              <a:t>What now post-covid! </a:t>
            </a:r>
          </a:p>
        </p:txBody>
      </p:sp>
    </p:spTree>
    <p:extLst>
      <p:ext uri="{BB962C8B-B14F-4D97-AF65-F5344CB8AC3E}">
        <p14:creationId xmlns:p14="http://schemas.microsoft.com/office/powerpoint/2010/main" val="343252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nvPr>
        </p:nvSpPr>
        <p:spPr/>
        <p:txBody>
          <a:bodyPr/>
          <a:lstStyle/>
          <a:p>
            <a:r>
              <a:rPr lang="is-IS" altLang="is-IS" cap="none">
                <a:latin typeface="Arial" panose="020B0604020202020204" pitchFamily="34" charset="0"/>
                <a:cs typeface="Arial" panose="020B0604020202020204" pitchFamily="34" charset="0"/>
              </a:rPr>
              <a:t>Thank you </a:t>
            </a:r>
          </a:p>
        </p:txBody>
      </p:sp>
      <p:sp>
        <p:nvSpPr>
          <p:cNvPr id="27651" name="Slide Number Placeholder 8"/>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404040"/>
                </a:solidFill>
                <a:latin typeface="Arial" panose="020B0604020202020204" pitchFamily="34" charset="0"/>
                <a:cs typeface="Arial" panose="020B0604020202020204" pitchFamily="34" charset="0"/>
              </a:defRPr>
            </a:lvl1pPr>
            <a:lvl2pPr marL="37931725" indent="-37474525">
              <a:spcBef>
                <a:spcPct val="20000"/>
              </a:spcBef>
              <a:buFont typeface="Arial" panose="020B0604020202020204" pitchFamily="34" charset="0"/>
              <a:buChar char="–"/>
              <a:defRPr sz="2200">
                <a:solidFill>
                  <a:srgbClr val="595959"/>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rgbClr val="9B262D"/>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Arial" panose="020B0604020202020204" pitchFamily="34" charset="0"/>
                <a:cs typeface="Arial" panose="020B0604020202020204" pitchFamily="34" charset="0"/>
              </a:defRPr>
            </a:lvl9pPr>
          </a:lstStyle>
          <a:p>
            <a:pPr>
              <a:spcBef>
                <a:spcPct val="0"/>
              </a:spcBef>
              <a:buFontTx/>
              <a:buNone/>
            </a:pPr>
            <a:fld id="{DE83E8DF-EF05-42D1-BA4D-A505EA0C7FC0}" type="slidenum">
              <a:rPr lang="en-US" altLang="is-IS" sz="1200">
                <a:solidFill>
                  <a:schemeClr val="bg1"/>
                </a:solidFill>
                <a:cs typeface="Geneva" charset="0"/>
              </a:rPr>
              <a:pPr>
                <a:spcBef>
                  <a:spcPct val="0"/>
                </a:spcBef>
                <a:buFontTx/>
                <a:buNone/>
              </a:pPr>
              <a:t>8</a:t>
            </a:fld>
            <a:endParaRPr lang="en-US" altLang="is-IS" sz="1200">
              <a:solidFill>
                <a:schemeClr val="bg1"/>
              </a:solidFill>
              <a:cs typeface="Geneva"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DCA0DA04A3B04AA3C70839B3B183FB" ma:contentTypeVersion="6" ma:contentTypeDescription="Create a new document." ma:contentTypeScope="" ma:versionID="0e7fc98992798aa15688b9083de95cfd">
  <xsd:schema xmlns:xsd="http://www.w3.org/2001/XMLSchema" xmlns:xs="http://www.w3.org/2001/XMLSchema" xmlns:p="http://schemas.microsoft.com/office/2006/metadata/properties" xmlns:ns2="10b2876a-20f2-4e8e-a6b9-6504bc494359" xmlns:ns3="2fc42ccf-e946-4cde-9256-d6148a7be3f9" targetNamespace="http://schemas.microsoft.com/office/2006/metadata/properties" ma:root="true" ma:fieldsID="dccfaa7a70d30c6317fdc9c7d423e6c1" ns2:_="" ns3:_="">
    <xsd:import namespace="10b2876a-20f2-4e8e-a6b9-6504bc494359"/>
    <xsd:import namespace="2fc42ccf-e946-4cde-9256-d6148a7be3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b2876a-20f2-4e8e-a6b9-6504bc4943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c42ccf-e946-4cde-9256-d6148a7be3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fc42ccf-e946-4cde-9256-d6148a7be3f9">
      <UserInfo>
        <DisplayName>Stefán Guðnason - HA</DisplayName>
        <AccountId>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E579F5-5EEA-4E55-AF16-0B214645CB45}">
  <ds:schemaRefs>
    <ds:schemaRef ds:uri="10b2876a-20f2-4e8e-a6b9-6504bc494359"/>
    <ds:schemaRef ds:uri="2fc42ccf-e946-4cde-9256-d6148a7be3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58140DE-4443-4155-88D2-BDAB31614549}">
  <ds:schemaRefs>
    <ds:schemaRef ds:uri="http://schemas.microsoft.com/office/2006/documentManagement/types"/>
    <ds:schemaRef ds:uri="2fc42ccf-e946-4cde-9256-d6148a7be3f9"/>
    <ds:schemaRef ds:uri="http://purl.org/dc/terms/"/>
    <ds:schemaRef ds:uri="http://purl.org/dc/dcmitype/"/>
    <ds:schemaRef ds:uri="http://purl.org/dc/elements/1.1/"/>
    <ds:schemaRef ds:uri="10b2876a-20f2-4e8e-a6b9-6504bc494359"/>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2A043AD-F757-48C9-AC0A-BDDD1012A8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1175</Words>
  <Application>Microsoft Macintosh PowerPoint</Application>
  <PresentationFormat>On-screen Show (4:3)</PresentationFormat>
  <Paragraphs>112</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Bradley Hand</vt:lpstr>
      <vt:lpstr>Bradley Hand ITC</vt:lpstr>
      <vt:lpstr>Calibri</vt:lpstr>
      <vt:lpstr>Frutiger 67 Bold Condensed</vt:lpstr>
      <vt:lpstr>Lucida Grande</vt:lpstr>
      <vt:lpstr>Wingdings</vt:lpstr>
      <vt:lpstr>Office Theme</vt:lpstr>
      <vt:lpstr>Substaning academic learning in rural areas in Iceland</vt:lpstr>
      <vt:lpstr>What is the official strategy of the Icelandic government in regards to academic online learning? </vt:lpstr>
      <vt:lpstr>  </vt:lpstr>
      <vt:lpstr>History of distance/flexible learning at UNAK </vt:lpstr>
      <vt:lpstr>Learning centeres in Iceland</vt:lpstr>
      <vt:lpstr>Evolving learning models at UNAK</vt:lpstr>
      <vt:lpstr>Covid19</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Flexible Learning at UNAK</dc:title>
  <dc:creator>Auðbjörg Björnsdóttir</dc:creator>
  <cp:lastModifiedBy>Stefán Guðnason - HA</cp:lastModifiedBy>
  <cp:revision>2</cp:revision>
  <dcterms:created xsi:type="dcterms:W3CDTF">2020-11-10T15:13:19Z</dcterms:created>
  <dcterms:modified xsi:type="dcterms:W3CDTF">2022-04-11T09:11:51Z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0x0101002EDCA0DA04A3B04AA3C70839B3B183FB</vt:lpwstr>
  </property>
</Properties>
</file>