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jo0R2ZS2Up80uoyvMn8ZFchQt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o-N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dk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/>
          <p:nvPr>
            <p:ph type="ctrTitle"/>
          </p:nvPr>
        </p:nvSpPr>
        <p:spPr>
          <a:xfrm>
            <a:off x="5033084" y="3563790"/>
            <a:ext cx="6664079" cy="11289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b="1"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" type="subTitle"/>
          </p:nvPr>
        </p:nvSpPr>
        <p:spPr>
          <a:xfrm>
            <a:off x="5033083" y="4818093"/>
            <a:ext cx="6664079" cy="10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775"/>
              </a:buClr>
              <a:buSzPts val="2400"/>
              <a:buNone/>
              <a:defRPr sz="2400">
                <a:solidFill>
                  <a:srgbClr val="00977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17"/>
          <p:cNvSpPr txBox="1"/>
          <p:nvPr/>
        </p:nvSpPr>
        <p:spPr>
          <a:xfrm>
            <a:off x="610602" y="6435234"/>
            <a:ext cx="21640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fagskolen-viken.no</a:t>
            </a:r>
            <a:endParaRPr/>
          </a:p>
        </p:txBody>
      </p:sp>
      <p:cxnSp>
        <p:nvCxnSpPr>
          <p:cNvPr id="24" name="Google Shape;24;p17"/>
          <p:cNvCxnSpPr/>
          <p:nvPr/>
        </p:nvCxnSpPr>
        <p:spPr>
          <a:xfrm>
            <a:off x="10789200" y="6462000"/>
            <a:ext cx="0" cy="169278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" name="Google Shape;2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80896" y="334800"/>
            <a:ext cx="143393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 with medium confidence" id="26" name="Google Shape;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492000" y="1126524"/>
            <a:ext cx="91440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7"/>
          <p:cNvSpPr txBox="1"/>
          <p:nvPr/>
        </p:nvSpPr>
        <p:spPr>
          <a:xfrm>
            <a:off x="4674416" y="6446378"/>
            <a:ext cx="28757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HØYERE YRKESFAGLIG UTDANNING</a:t>
            </a:r>
            <a:endParaRPr sz="9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e tittel">
  <p:cSld name="Bare tittel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838200" y="575733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2" name="Google Shape;32;p18"/>
          <p:cNvCxnSpPr/>
          <p:nvPr/>
        </p:nvCxnSpPr>
        <p:spPr>
          <a:xfrm>
            <a:off x="10789200" y="6462000"/>
            <a:ext cx="0" cy="169278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297488" y="6356350"/>
            <a:ext cx="43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 og innhold">
  <p:cSld name="Tittel og innhold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8200" y="575733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8200" y="2067339"/>
            <a:ext cx="10515600" cy="410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9" name="Google Shape;39;p19"/>
          <p:cNvCxnSpPr/>
          <p:nvPr/>
        </p:nvCxnSpPr>
        <p:spPr>
          <a:xfrm>
            <a:off x="10789200" y="6462000"/>
            <a:ext cx="0" cy="169278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" name="Google Shape;40;p19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9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2" type="sldNum"/>
          </p:nvPr>
        </p:nvSpPr>
        <p:spPr>
          <a:xfrm>
            <a:off x="297488" y="6356350"/>
            <a:ext cx="43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/>
          <p:nvPr>
            <p:ph type="title"/>
          </p:nvPr>
        </p:nvSpPr>
        <p:spPr>
          <a:xfrm>
            <a:off x="838200" y="575733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1" type="body"/>
          </p:nvPr>
        </p:nvSpPr>
        <p:spPr>
          <a:xfrm>
            <a:off x="431800" y="1028700"/>
            <a:ext cx="5616000" cy="51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indent="-36404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133"/>
              <a:buChar char="•"/>
              <a:defRPr sz="2133"/>
            </a:lvl3pPr>
            <a:lvl4pPr indent="-347154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67"/>
              <a:buChar char="•"/>
              <a:defRPr sz="1867"/>
            </a:lvl4pPr>
            <a:lvl5pPr indent="-347154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67"/>
              <a:buChar char="•"/>
              <a:defRPr sz="1867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6241567" y="1028700"/>
            <a:ext cx="5616000" cy="5183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2pPr>
            <a:lvl3pPr indent="-36404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133"/>
              <a:buChar char="•"/>
              <a:defRPr sz="2133"/>
            </a:lvl3pPr>
            <a:lvl4pPr indent="-347154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67"/>
              <a:buChar char="•"/>
              <a:defRPr sz="1867"/>
            </a:lvl4pPr>
            <a:lvl5pPr indent="-347154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67"/>
              <a:buChar char="•"/>
              <a:defRPr sz="1867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297488" y="6356350"/>
            <a:ext cx="43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t">
  <p:cSld name="Tom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2" type="sldNum"/>
          </p:nvPr>
        </p:nvSpPr>
        <p:spPr>
          <a:xfrm>
            <a:off x="297488" y="6356350"/>
            <a:ext cx="43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cxnSp>
        <p:nvCxnSpPr>
          <p:cNvPr id="52" name="Google Shape;52;p21"/>
          <p:cNvCxnSpPr/>
          <p:nvPr/>
        </p:nvCxnSpPr>
        <p:spPr>
          <a:xfrm>
            <a:off x="10789200" y="6462000"/>
            <a:ext cx="0" cy="169278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" name="Google Shape;53;p21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nholdsdeler">
  <p:cSld name="To innholdsdel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/>
          <p:nvPr>
            <p:ph type="title"/>
          </p:nvPr>
        </p:nvSpPr>
        <p:spPr>
          <a:xfrm>
            <a:off x="838200" y="575733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59" name="Google Shape;59;p22"/>
          <p:cNvCxnSpPr/>
          <p:nvPr/>
        </p:nvCxnSpPr>
        <p:spPr>
          <a:xfrm>
            <a:off x="10789200" y="6462000"/>
            <a:ext cx="0" cy="169278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" name="Google Shape;60;p22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2" type="sldNum"/>
          </p:nvPr>
        </p:nvSpPr>
        <p:spPr>
          <a:xfrm>
            <a:off x="297488" y="6356350"/>
            <a:ext cx="43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tellysbilde" showMasterSp="0">
  <p:cSld name="Tittellysbilde">
    <p:bg>
      <p:bgPr>
        <a:gradFill>
          <a:gsLst>
            <a:gs pos="0">
              <a:srgbClr val="F5FBFC"/>
            </a:gs>
            <a:gs pos="100000">
              <a:schemeClr val="lt2"/>
            </a:gs>
          </a:gsLst>
          <a:lin ang="0" scaled="0"/>
        </a:gra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type="ctrTitle"/>
          </p:nvPr>
        </p:nvSpPr>
        <p:spPr>
          <a:xfrm>
            <a:off x="5033084" y="3563790"/>
            <a:ext cx="6664079" cy="11289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Arial"/>
              <a:buNone/>
              <a:defRPr b="1" sz="34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" type="subTitle"/>
          </p:nvPr>
        </p:nvSpPr>
        <p:spPr>
          <a:xfrm>
            <a:off x="5033083" y="4818093"/>
            <a:ext cx="6664079" cy="10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775"/>
              </a:buClr>
              <a:buSzPts val="2400"/>
              <a:buNone/>
              <a:defRPr sz="2400">
                <a:solidFill>
                  <a:srgbClr val="009775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66" name="Google Shape;6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80896" y="335098"/>
            <a:ext cx="1416267" cy="46223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3"/>
          <p:cNvSpPr txBox="1"/>
          <p:nvPr/>
        </p:nvSpPr>
        <p:spPr>
          <a:xfrm>
            <a:off x="610602" y="6435234"/>
            <a:ext cx="21640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fagskolen-viken.no</a:t>
            </a:r>
            <a:endParaRPr/>
          </a:p>
        </p:txBody>
      </p:sp>
      <p:cxnSp>
        <p:nvCxnSpPr>
          <p:cNvPr id="68" name="Google Shape;68;p23"/>
          <p:cNvCxnSpPr/>
          <p:nvPr/>
        </p:nvCxnSpPr>
        <p:spPr>
          <a:xfrm>
            <a:off x="10789200" y="6460870"/>
            <a:ext cx="0" cy="169278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Graphical user interface&#10;&#10;Description automatically generated with medium confidence" id="69" name="Google Shape;6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492000" y="1126524"/>
            <a:ext cx="91440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3"/>
          <p:cNvSpPr txBox="1"/>
          <p:nvPr/>
        </p:nvSpPr>
        <p:spPr>
          <a:xfrm>
            <a:off x="4674416" y="6444813"/>
            <a:ext cx="28757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HØYERE YRKESFAGLIG UTDANNING</a:t>
            </a:r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3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 1" showMasterSp="0">
  <p:cSld name="Last Slide 1">
    <p:bg>
      <p:bgPr>
        <a:gradFill>
          <a:gsLst>
            <a:gs pos="0">
              <a:srgbClr val="F5FBFC"/>
            </a:gs>
            <a:gs pos="100000">
              <a:schemeClr val="lt2"/>
            </a:gs>
          </a:gsLst>
          <a:lin ang="0" scaled="0"/>
        </a:gra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08656" y="4082460"/>
            <a:ext cx="3198767" cy="10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08656" y="5551260"/>
            <a:ext cx="3471311" cy="13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 with medium confidence" id="76" name="Google Shape;7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535369" y="797333"/>
            <a:ext cx="11094804" cy="4900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5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st Slide 2" showMasterSp="0">
  <p:cSld name="Last Slide 2">
    <p:bg>
      <p:bgPr>
        <a:solidFill>
          <a:schemeClr val="dk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rawing&#10;&#10;Description automatically generated" id="78" name="Google Shape;7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003105" y="4884935"/>
            <a:ext cx="3197623" cy="10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03928" y="6140262"/>
            <a:ext cx="3196800" cy="157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9799" y="4082400"/>
            <a:ext cx="3198767" cy="10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13031" y="5551200"/>
            <a:ext cx="3471297" cy="13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 with medium confidence" id="82" name="Google Shape;82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4430866" y="787795"/>
            <a:ext cx="11094804" cy="4900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602726" y="6374400"/>
            <a:ext cx="1286585" cy="33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/>
          <p:nvPr>
            <p:ph type="title"/>
          </p:nvPr>
        </p:nvSpPr>
        <p:spPr>
          <a:xfrm>
            <a:off x="838200" y="575733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97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838200" y="2067339"/>
            <a:ext cx="10515600" cy="410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83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297488" y="6356350"/>
            <a:ext cx="43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4" name="Google Shape;14;p16"/>
          <p:cNvSpPr txBox="1"/>
          <p:nvPr/>
        </p:nvSpPr>
        <p:spPr>
          <a:xfrm>
            <a:off x="792000" y="6436800"/>
            <a:ext cx="216408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fagskolen-viken.no</a:t>
            </a:r>
            <a:endParaRPr/>
          </a:p>
        </p:txBody>
      </p:sp>
      <p:sp>
        <p:nvSpPr>
          <p:cNvPr id="15" name="Google Shape;15;p16"/>
          <p:cNvSpPr txBox="1"/>
          <p:nvPr/>
        </p:nvSpPr>
        <p:spPr>
          <a:xfrm>
            <a:off x="4674416" y="6445509"/>
            <a:ext cx="2875725" cy="2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HØYERE YRKESFAGLIG UTDANNING</a:t>
            </a:r>
            <a:endParaRPr sz="9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6"/>
          <p:cNvSpPr txBox="1"/>
          <p:nvPr/>
        </p:nvSpPr>
        <p:spPr>
          <a:xfrm>
            <a:off x="3069336" y="4013877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4000"/>
              <a:buFont typeface="Arial"/>
              <a:buNone/>
            </a:pPr>
            <a:r>
              <a:t/>
            </a:r>
            <a:endParaRPr b="1" sz="4000" u="none">
              <a:solidFill>
                <a:srgbClr val="0097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" name="Google Shape;17;p16"/>
          <p:cNvSpPr txBox="1"/>
          <p:nvPr/>
        </p:nvSpPr>
        <p:spPr>
          <a:xfrm>
            <a:off x="867460" y="795189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4000"/>
              <a:buFont typeface="Arial"/>
              <a:buNone/>
            </a:pPr>
            <a:r>
              <a:t/>
            </a:r>
            <a:endParaRPr b="1" sz="4000" u="none">
              <a:solidFill>
                <a:srgbClr val="009775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" name="Google Shape;18;p16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156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ctrTitle"/>
          </p:nvPr>
        </p:nvSpPr>
        <p:spPr>
          <a:xfrm>
            <a:off x="5033084" y="3563790"/>
            <a:ext cx="6664079" cy="11289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no-NO" sz="3600">
                <a:latin typeface="Calibri"/>
                <a:ea typeface="Calibri"/>
                <a:cs typeface="Calibri"/>
                <a:sym typeface="Calibri"/>
              </a:rPr>
              <a:t>Welcome - </a:t>
            </a:r>
            <a:r>
              <a:rPr b="0" lang="no-NO" sz="3600">
                <a:latin typeface="Calibri"/>
                <a:ea typeface="Calibri"/>
                <a:cs typeface="Calibri"/>
                <a:sym typeface="Calibri"/>
              </a:rPr>
              <a:t>BlendVET</a:t>
            </a:r>
            <a:endParaRPr b="0"/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5033083" y="4818093"/>
            <a:ext cx="6664079" cy="10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2400"/>
              <a:buNone/>
            </a:pPr>
            <a:r>
              <a:rPr lang="no-NO"/>
              <a:t>Tertiary Vocational College - EQF level 5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775"/>
              </a:buClr>
              <a:buSzPts val="2400"/>
              <a:buNone/>
            </a:pPr>
            <a:r>
              <a:rPr lang="no-NO"/>
              <a:t>Principal: Eirik Hågensen</a:t>
            </a:r>
            <a:endParaRPr/>
          </a:p>
        </p:txBody>
      </p:sp>
      <p:sp>
        <p:nvSpPr>
          <p:cNvPr id="89" name="Google Shape;89;p1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90" name="Google Shape;90;p1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 txBox="1"/>
          <p:nvPr>
            <p:ph type="ctrTitle"/>
          </p:nvPr>
        </p:nvSpPr>
        <p:spPr>
          <a:xfrm>
            <a:off x="5033084" y="3563790"/>
            <a:ext cx="6664079" cy="11289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no-NO"/>
              <a:t>Internasjonalisering</a:t>
            </a:r>
            <a:endParaRPr/>
          </a:p>
        </p:txBody>
      </p:sp>
      <p:sp>
        <p:nvSpPr>
          <p:cNvPr id="237" name="Google Shape;237;p10"/>
          <p:cNvSpPr txBox="1"/>
          <p:nvPr>
            <p:ph idx="1" type="subTitle"/>
          </p:nvPr>
        </p:nvSpPr>
        <p:spPr>
          <a:xfrm>
            <a:off x="5033083" y="4818093"/>
            <a:ext cx="6664079" cy="10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38" name="Google Shape;238;p10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239" name="Google Shape;239;p10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 txBox="1"/>
          <p:nvPr>
            <p:ph type="title"/>
          </p:nvPr>
        </p:nvSpPr>
        <p:spPr>
          <a:xfrm>
            <a:off x="838200" y="575733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4000"/>
              <a:buFont typeface="Calibri"/>
              <a:buNone/>
            </a:pPr>
            <a:r>
              <a:rPr lang="no-NO" sz="4000">
                <a:latin typeface="Calibri"/>
                <a:ea typeface="Calibri"/>
                <a:cs typeface="Calibri"/>
                <a:sym typeface="Calibri"/>
              </a:rPr>
              <a:t>Erasmus Charter for </a:t>
            </a:r>
            <a:r>
              <a:rPr lang="no-NO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no-NO" sz="4000">
                <a:latin typeface="Calibri"/>
                <a:ea typeface="Calibri"/>
                <a:cs typeface="Calibri"/>
                <a:sym typeface="Calibri"/>
              </a:rPr>
              <a:t>igher </a:t>
            </a:r>
            <a:r>
              <a:rPr lang="no-NO"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no-NO" sz="4000">
                <a:latin typeface="Calibri"/>
                <a:ea typeface="Calibri"/>
                <a:cs typeface="Calibri"/>
                <a:sym typeface="Calibri"/>
              </a:rPr>
              <a:t>ducation (ECHE)</a:t>
            </a:r>
            <a:endParaRPr/>
          </a:p>
        </p:txBody>
      </p:sp>
      <p:sp>
        <p:nvSpPr>
          <p:cNvPr id="245" name="Google Shape;245;p11"/>
          <p:cNvSpPr txBox="1"/>
          <p:nvPr>
            <p:ph idx="1" type="body"/>
          </p:nvPr>
        </p:nvSpPr>
        <p:spPr>
          <a:xfrm>
            <a:off x="838200" y="2067339"/>
            <a:ext cx="4944533" cy="410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46" name="Google Shape;246;p11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247" name="Google Shape;247;p11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  <p:pic>
        <p:nvPicPr>
          <p:cNvPr id="248" name="Google Shape;24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0833" y="2098861"/>
            <a:ext cx="5804164" cy="407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2530" y="2026672"/>
            <a:ext cx="5280203" cy="3954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2"/>
          <p:cNvSpPr txBox="1"/>
          <p:nvPr>
            <p:ph type="title"/>
          </p:nvPr>
        </p:nvSpPr>
        <p:spPr>
          <a:xfrm>
            <a:off x="838200" y="575733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ct val="100000"/>
              <a:buFont typeface="Calibri"/>
              <a:buNone/>
            </a:pPr>
            <a:br>
              <a:rPr b="1" lang="no-NO" sz="3200">
                <a:latin typeface="Calibri"/>
                <a:ea typeface="Calibri"/>
                <a:cs typeface="Calibri"/>
                <a:sym typeface="Calibri"/>
              </a:rPr>
            </a:br>
            <a:r>
              <a:rPr lang="no-NO"/>
              <a:t>Erasmus+ Charter</a:t>
            </a:r>
            <a:br>
              <a:rPr lang="no-NO"/>
            </a:br>
            <a:endParaRPr/>
          </a:p>
        </p:txBody>
      </p:sp>
      <p:sp>
        <p:nvSpPr>
          <p:cNvPr id="255" name="Google Shape;255;p12"/>
          <p:cNvSpPr txBox="1"/>
          <p:nvPr>
            <p:ph idx="1" type="body"/>
          </p:nvPr>
        </p:nvSpPr>
        <p:spPr>
          <a:xfrm>
            <a:off x="838200" y="2067339"/>
            <a:ext cx="10515600" cy="410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no-NO"/>
              <a:t>Fagskolen i Viken har blitt godkjent for</a:t>
            </a:r>
            <a:endParaRPr/>
          </a:p>
          <a:p>
            <a:pPr indent="-22860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no-NO"/>
              <a:t>KA120-VET Mobility Charter</a:t>
            </a:r>
            <a:endParaRPr/>
          </a:p>
          <a:p>
            <a:pPr indent="-10160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10160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10160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10160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10160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101600" lvl="2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t/>
            </a:r>
            <a:endParaRPr/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 b="1" i="0" sz="32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 b="1" i="0" sz="32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 b="1" sz="3200">
              <a:latin typeface="Arial"/>
              <a:ea typeface="Arial"/>
              <a:cs typeface="Arial"/>
              <a:sym typeface="Arial"/>
            </a:endParaRPr>
          </a:p>
          <a:p>
            <a:pPr indent="-254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t/>
            </a:r>
            <a:endParaRPr b="1" i="0" sz="3200" u="none" strike="noStrike">
              <a:latin typeface="Arial"/>
              <a:ea typeface="Arial"/>
              <a:cs typeface="Arial"/>
              <a:sym typeface="Arial"/>
            </a:endParaRPr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indent="-508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</a:pPr>
            <a:r>
              <a:t/>
            </a:r>
            <a:endParaRPr b="1" sz="2800"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</a:pPr>
            <a:r>
              <a:t/>
            </a:r>
            <a:endParaRPr b="1" sz="4800"/>
          </a:p>
        </p:txBody>
      </p:sp>
      <p:sp>
        <p:nvSpPr>
          <p:cNvPr id="256" name="Google Shape;256;p12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257" name="Google Shape;257;p12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4856" y="3038852"/>
            <a:ext cx="9191594" cy="2695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>
            <p:ph type="title"/>
          </p:nvPr>
        </p:nvSpPr>
        <p:spPr>
          <a:xfrm>
            <a:off x="838200" y="575733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4000"/>
              <a:buFont typeface="Arial"/>
              <a:buNone/>
            </a:pPr>
            <a:r>
              <a:rPr lang="no-NO"/>
              <a:t>ERASMUS+ KA2 projects</a:t>
            </a:r>
            <a:endParaRPr/>
          </a:p>
        </p:txBody>
      </p:sp>
      <p:pic>
        <p:nvPicPr>
          <p:cNvPr id="264" name="Google Shape;264;p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6334418" y="2178101"/>
            <a:ext cx="4587665" cy="3440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3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266" name="Google Shape;266;p13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  <p:sp>
        <p:nvSpPr>
          <p:cNvPr id="267" name="Google Shape;267;p13"/>
          <p:cNvSpPr txBox="1"/>
          <p:nvPr/>
        </p:nvSpPr>
        <p:spPr>
          <a:xfrm>
            <a:off x="914400" y="1840970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o-NO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DIRTT (koordinator): Utvikling av ny utdanning for byggere av stier for terrengsykling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b="0" i="0" lang="no-NO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Partnere: OFT (NO), IMBA EU (NL), DGI (DK), Bikeplan (CH), Agueda (PT), Edinburgh Napier University (UK), SCU (UK)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lang="no-NO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TEFFIC: Utvikling av pedagogisk rammeverk for Industri 4.0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•"/>
            </a:pPr>
            <a:r>
              <a:rPr b="0" i="0" lang="no-NO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Partnere: UCN (DK, koordinator), Universitetet i Ålborg (DK), TalTech (EE), Europauniversitet Flensburg (DE), Thomas Moore Universitetet (BE) [avsluttet]</a:t>
            </a:r>
            <a:endParaRPr/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/>
          <p:nvPr>
            <p:ph type="title"/>
          </p:nvPr>
        </p:nvSpPr>
        <p:spPr>
          <a:xfrm>
            <a:off x="838200" y="575733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4000"/>
              <a:buFont typeface="Arial"/>
              <a:buNone/>
            </a:pPr>
            <a:r>
              <a:rPr lang="no-NO"/>
              <a:t>ERASMUS+ KA2 projects</a:t>
            </a:r>
            <a:endParaRPr/>
          </a:p>
        </p:txBody>
      </p:sp>
      <p:sp>
        <p:nvSpPr>
          <p:cNvPr id="273" name="Google Shape;273;p14"/>
          <p:cNvSpPr txBox="1"/>
          <p:nvPr>
            <p:ph idx="1" type="body"/>
          </p:nvPr>
        </p:nvSpPr>
        <p:spPr>
          <a:xfrm>
            <a:off x="838200" y="2067339"/>
            <a:ext cx="10515600" cy="4109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no-NO"/>
              <a:t>DIGIDEMO: Utvikling av laboratoriemodeller (demonstratorer) for digitaliserte (IoT) produkter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no-NO"/>
              <a:t>Partnere: UCN (DK, koordinator), ESTA (ASSOCIATION POUR LA GESTION DE L'ECOLE SUPERIEURE DES TECHNOLOGIES ET DES AFFAIRES, FR), FHV (FACHHOCHSCHULE VORARLBERG GMBH, AU), UEMR (Universitatea "Eftimie Murgu" din Resita, RO),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</a:pPr>
            <a:r>
              <a:rPr lang="no-NO"/>
              <a:t>NETKOM 2.0: Utvikling av «best practice» læringsopplegg innen Industri 4.0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no-NO"/>
              <a:t>Partnere: EUROPA-UNIVERSITAT FLENSBURG (DE, koordinator), Regionales Bildungszentrum Eckener-Schule AöR (DE), VILNIAUS TECHNOLOGIJU IR DIZAINO KOLEGIJA (LT), HTBLuVA St. Poelten (AU), ATEC - Associação de Formação para a Industria (PT), Gewerbliche Schulen des Lahn-Dill-Kreises (DE)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74" name="Google Shape;274;p14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275" name="Google Shape;275;p14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 txBox="1"/>
          <p:nvPr>
            <p:ph type="ctrTitle"/>
          </p:nvPr>
        </p:nvSpPr>
        <p:spPr>
          <a:xfrm>
            <a:off x="5033084" y="3563790"/>
            <a:ext cx="6664079" cy="11289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1" name="Google Shape;281;p15"/>
          <p:cNvSpPr txBox="1"/>
          <p:nvPr>
            <p:ph idx="1" type="subTitle"/>
          </p:nvPr>
        </p:nvSpPr>
        <p:spPr>
          <a:xfrm>
            <a:off x="5033083" y="4818093"/>
            <a:ext cx="6664079" cy="1001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282" name="Google Shape;282;p15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283" name="Google Shape;283;p15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564274" y="461672"/>
            <a:ext cx="11551526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4000"/>
              <a:buFont typeface="Arial"/>
              <a:buNone/>
            </a:pPr>
            <a:r>
              <a:rPr lang="no-NO"/>
              <a:t>Higher vocational college </a:t>
            </a:r>
            <a:r>
              <a:rPr lang="no-NO" sz="2400"/>
              <a:t>(FAGSKOLE)</a:t>
            </a:r>
            <a:endParaRPr/>
          </a:p>
        </p:txBody>
      </p:sp>
      <p:sp>
        <p:nvSpPr>
          <p:cNvPr id="96" name="Google Shape;96;p2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97" name="Google Shape;97;p2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62006" y="4858589"/>
            <a:ext cx="6332884" cy="504056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00" lIns="0" spcFirstLastPara="1" rIns="0" wrap="square" tIns="1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no-NO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School 10 år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2"/>
          <p:cNvGrpSpPr/>
          <p:nvPr/>
        </p:nvGrpSpPr>
        <p:grpSpPr>
          <a:xfrm>
            <a:off x="1961746" y="4107863"/>
            <a:ext cx="2779017" cy="648072"/>
            <a:chOff x="781051" y="4653136"/>
            <a:chExt cx="2779017" cy="648072"/>
          </a:xfrm>
        </p:grpSpPr>
        <p:sp>
          <p:nvSpPr>
            <p:cNvPr id="100" name="Google Shape;100;p2"/>
            <p:cNvSpPr/>
            <p:nvPr/>
          </p:nvSpPr>
          <p:spPr>
            <a:xfrm>
              <a:off x="781051" y="5085184"/>
              <a:ext cx="2778076" cy="216024"/>
            </a:xfrm>
            <a:prstGeom prst="rect">
              <a:avLst/>
            </a:prstGeom>
            <a:solidFill>
              <a:srgbClr val="66FFFF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VGS – 1st. year </a:t>
              </a:r>
              <a:r>
                <a:rPr b="1" lang="no-NO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study preparation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81311" y="4869160"/>
              <a:ext cx="2778757" cy="216024"/>
            </a:xfrm>
            <a:prstGeom prst="rect">
              <a:avLst/>
            </a:prstGeom>
            <a:solidFill>
              <a:srgbClr val="66FFFF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VGS – 2nd. year</a:t>
              </a:r>
              <a:r>
                <a:rPr b="1" lang="no-NO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study preparation 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81311" y="4653136"/>
              <a:ext cx="2778757" cy="216024"/>
            </a:xfrm>
            <a:prstGeom prst="rect">
              <a:avLst/>
            </a:prstGeom>
            <a:solidFill>
              <a:srgbClr val="66FFFF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VGS – 3rd. year </a:t>
              </a:r>
              <a:r>
                <a:rPr b="1" lang="no-NO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study preparation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5495098" y="4322721"/>
            <a:ext cx="2778758" cy="433214"/>
            <a:chOff x="4078845" y="4867994"/>
            <a:chExt cx="2778758" cy="433214"/>
          </a:xfrm>
        </p:grpSpPr>
        <p:sp>
          <p:nvSpPr>
            <p:cNvPr id="104" name="Google Shape;104;p2"/>
            <p:cNvSpPr/>
            <p:nvPr/>
          </p:nvSpPr>
          <p:spPr>
            <a:xfrm>
              <a:off x="4078846" y="5085184"/>
              <a:ext cx="2778757" cy="216024"/>
            </a:xfrm>
            <a:prstGeom prst="rect">
              <a:avLst/>
            </a:prstGeom>
            <a:solidFill>
              <a:srgbClr val="FFCC00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VGS – 1st. year VET 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078845" y="4867994"/>
              <a:ext cx="2778757" cy="216024"/>
            </a:xfrm>
            <a:prstGeom prst="rect">
              <a:avLst/>
            </a:prstGeom>
            <a:solidFill>
              <a:srgbClr val="FFCC00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VGS – 2nd. year </a:t>
              </a:r>
              <a:r>
                <a:rPr b="1" lang="no-NO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VET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2"/>
          <p:cNvGrpSpPr/>
          <p:nvPr/>
        </p:nvGrpSpPr>
        <p:grpSpPr>
          <a:xfrm>
            <a:off x="5495197" y="3891839"/>
            <a:ext cx="2778757" cy="432048"/>
            <a:chOff x="4076563" y="4437112"/>
            <a:chExt cx="2778757" cy="432048"/>
          </a:xfrm>
        </p:grpSpPr>
        <p:sp>
          <p:nvSpPr>
            <p:cNvPr id="107" name="Google Shape;107;p2"/>
            <p:cNvSpPr/>
            <p:nvPr/>
          </p:nvSpPr>
          <p:spPr>
            <a:xfrm>
              <a:off x="4076563" y="4653136"/>
              <a:ext cx="2778757" cy="216024"/>
            </a:xfrm>
            <a:prstGeom prst="rect">
              <a:avLst/>
            </a:prstGeom>
            <a:solidFill>
              <a:srgbClr val="FF9933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Apprentice – 3rd. year VET – Skilled Worker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076563" y="4437112"/>
              <a:ext cx="2778757" cy="216024"/>
            </a:xfrm>
            <a:prstGeom prst="rect">
              <a:avLst/>
            </a:prstGeom>
            <a:solidFill>
              <a:srgbClr val="FF9933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Apprentice – 4th. year VET – Skilled Worker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"/>
          <p:cNvGrpSpPr/>
          <p:nvPr/>
        </p:nvGrpSpPr>
        <p:grpSpPr>
          <a:xfrm>
            <a:off x="1961745" y="3460448"/>
            <a:ext cx="2779018" cy="648072"/>
            <a:chOff x="781050" y="3916821"/>
            <a:chExt cx="2779018" cy="648072"/>
          </a:xfrm>
        </p:grpSpPr>
        <p:sp>
          <p:nvSpPr>
            <p:cNvPr id="110" name="Google Shape;110;p2"/>
            <p:cNvSpPr/>
            <p:nvPr/>
          </p:nvSpPr>
          <p:spPr>
            <a:xfrm>
              <a:off x="781050" y="4348869"/>
              <a:ext cx="2778077" cy="216024"/>
            </a:xfrm>
            <a:prstGeom prst="rect">
              <a:avLst/>
            </a:prstGeom>
            <a:solidFill>
              <a:srgbClr val="FF6600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UH - 1. år college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81311" y="4132845"/>
              <a:ext cx="2778757" cy="216024"/>
            </a:xfrm>
            <a:prstGeom prst="rect">
              <a:avLst/>
            </a:prstGeom>
            <a:solidFill>
              <a:srgbClr val="FF6600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UH - 2.</a:t>
              </a: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år </a:t>
              </a: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college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81311" y="3916821"/>
              <a:ext cx="2778757" cy="216024"/>
            </a:xfrm>
            <a:prstGeom prst="rect">
              <a:avLst/>
            </a:prstGeom>
            <a:solidFill>
              <a:srgbClr val="FF6600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UH - 3. år college (Bachelor)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1961064" y="2811719"/>
            <a:ext cx="2779699" cy="432048"/>
            <a:chOff x="780369" y="3356992"/>
            <a:chExt cx="2779699" cy="432048"/>
          </a:xfrm>
        </p:grpSpPr>
        <p:sp>
          <p:nvSpPr>
            <p:cNvPr id="114" name="Google Shape;114;p2"/>
            <p:cNvSpPr/>
            <p:nvPr/>
          </p:nvSpPr>
          <p:spPr>
            <a:xfrm>
              <a:off x="781311" y="3573016"/>
              <a:ext cx="2778757" cy="216024"/>
            </a:xfrm>
            <a:prstGeom prst="rect">
              <a:avLst/>
            </a:prstGeom>
            <a:solidFill>
              <a:srgbClr val="00CC00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UH - 1. år </a:t>
              </a:r>
              <a:r>
                <a:rPr b="1" lang="no-NO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university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80369" y="3356992"/>
              <a:ext cx="2778757" cy="216024"/>
            </a:xfrm>
            <a:prstGeom prst="rect">
              <a:avLst/>
            </a:prstGeom>
            <a:solidFill>
              <a:srgbClr val="00CC00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UH - 2. år university (Master)</a:t>
              </a:r>
              <a:endParaRPr b="1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2"/>
          <p:cNvSpPr/>
          <p:nvPr/>
        </p:nvSpPr>
        <p:spPr>
          <a:xfrm>
            <a:off x="1958186" y="1659591"/>
            <a:ext cx="2778757" cy="64807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00" lIns="0" spcFirstLastPara="1" rIns="0" wrap="square" tIns="1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no-N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UH - university 3 – 5 år (Ph.d.)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5494702" y="3459791"/>
            <a:ext cx="2778757" cy="432048"/>
            <a:chOff x="4076563" y="4437112"/>
            <a:chExt cx="2778757" cy="432048"/>
          </a:xfrm>
        </p:grpSpPr>
        <p:sp>
          <p:nvSpPr>
            <p:cNvPr id="118" name="Google Shape;118;p2"/>
            <p:cNvSpPr/>
            <p:nvPr/>
          </p:nvSpPr>
          <p:spPr>
            <a:xfrm>
              <a:off x="4076563" y="4653136"/>
              <a:ext cx="2778757" cy="216024"/>
            </a:xfrm>
            <a:prstGeom prst="rect">
              <a:avLst/>
            </a:prstGeom>
            <a:solidFill>
              <a:srgbClr val="FF6600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HYU – 1</a:t>
              </a: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</a:t>
              </a: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Vocational </a:t>
              </a:r>
              <a:r>
                <a:rPr b="1" lang="no-NO"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college</a:t>
              </a: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076563" y="4437112"/>
              <a:ext cx="2778757" cy="216024"/>
            </a:xfrm>
            <a:prstGeom prst="rect">
              <a:avLst/>
            </a:prstGeom>
            <a:solidFill>
              <a:srgbClr val="FF6600"/>
            </a:solidFill>
            <a:ln cap="flat" cmpd="sng" w="9525">
              <a:solidFill>
                <a:srgbClr val="3F3F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0800" lIns="0" spcFirstLastPara="1" rIns="0" wrap="square" tIns="1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o-N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HYU – 2nd. year Vocational college*</a:t>
              </a:r>
              <a:endParaRPr/>
            </a:p>
          </p:txBody>
        </p:sp>
      </p:grpSp>
      <p:sp>
        <p:nvSpPr>
          <p:cNvPr id="120" name="Google Shape;120;p2"/>
          <p:cNvSpPr txBox="1"/>
          <p:nvPr/>
        </p:nvSpPr>
        <p:spPr>
          <a:xfrm>
            <a:off x="5463297" y="5445609"/>
            <a:ext cx="3294591" cy="4616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60-90 credits. -&gt; </a:t>
            </a:r>
            <a:r>
              <a:rPr b="1" lang="no-NO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(professional degree)</a:t>
            </a:r>
            <a:r>
              <a:rPr b="0" i="0" lang="no-N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no-N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b="0" i="0" lang="no-NO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b="0" i="0" lang="no-N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120 credits. </a:t>
            </a:r>
            <a:r>
              <a:rPr lang="no-NO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-&gt; (</a:t>
            </a:r>
            <a:r>
              <a:rPr b="1" lang="no-NO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professional degree)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10513804" y="1731599"/>
            <a:ext cx="222200" cy="208823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00" lIns="0" spcFirstLastPara="1" rIns="0" wrap="square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10513804" y="3963847"/>
            <a:ext cx="216024" cy="72008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00" lIns="0" spcFirstLastPara="1" rIns="0" wrap="square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10513804" y="4858589"/>
            <a:ext cx="288032" cy="504056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00" lIns="0" spcFirstLastPara="1" rIns="0" wrap="square" tIns="1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"/>
          <p:cNvSpPr txBox="1"/>
          <p:nvPr/>
        </p:nvSpPr>
        <p:spPr>
          <a:xfrm rot="-2354176">
            <a:off x="10755926" y="2469591"/>
            <a:ext cx="75661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Tertiary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/>
        </p:nvSpPr>
        <p:spPr>
          <a:xfrm rot="-2577621">
            <a:off x="10742749" y="3891487"/>
            <a:ext cx="9603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Secondary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 rot="-2457280">
            <a:off x="10828521" y="4787508"/>
            <a:ext cx="7737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"/>
          <p:cNvSpPr/>
          <p:nvPr/>
        </p:nvSpPr>
        <p:spPr>
          <a:xfrm>
            <a:off x="8307590" y="3512740"/>
            <a:ext cx="216024" cy="120509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rgbClr val="D06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00" lIns="0" spcFirstLastPara="1" rIns="0" wrap="square" tIns="108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8616133" y="3507698"/>
            <a:ext cx="1479951" cy="1200329"/>
          </a:xfrm>
          <a:prstGeom prst="rect">
            <a:avLst/>
          </a:prstGeom>
          <a:gradFill>
            <a:gsLst>
              <a:gs pos="0">
                <a:srgbClr val="1F1F97"/>
              </a:gs>
              <a:gs pos="100000">
                <a:srgbClr val="A4A4E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b="1" i="0" lang="no-NO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 years specialization</a:t>
            </a:r>
            <a:r>
              <a:rPr b="1" i="0" lang="no-NO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the same subject area 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7597793" y="2443289"/>
            <a:ext cx="2476473" cy="954107"/>
          </a:xfrm>
          <a:prstGeom prst="rect">
            <a:avLst/>
          </a:prstGeom>
          <a:gradFill>
            <a:gsLst>
              <a:gs pos="0">
                <a:srgbClr val="1F1F97"/>
              </a:gs>
              <a:gs pos="100000">
                <a:srgbClr val="A4A4E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o-NO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higher professional degree </a:t>
            </a:r>
            <a:r>
              <a:rPr i="0" lang="no-NO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b="1" i="0" lang="no-NO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2"/>
          <p:cNvCxnSpPr/>
          <p:nvPr/>
        </p:nvCxnSpPr>
        <p:spPr>
          <a:xfrm flipH="1" rot="10800000">
            <a:off x="6793796" y="2933524"/>
            <a:ext cx="633594" cy="473775"/>
          </a:xfrm>
          <a:prstGeom prst="straightConnector1">
            <a:avLst/>
          </a:prstGeom>
          <a:noFill/>
          <a:ln cap="flat" cmpd="sng" w="63500">
            <a:solidFill>
              <a:srgbClr val="7030A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>
            <p:ph type="title"/>
          </p:nvPr>
        </p:nvSpPr>
        <p:spPr>
          <a:xfrm>
            <a:off x="3422275" y="0"/>
            <a:ext cx="5531225" cy="1103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4000"/>
              <a:buFont typeface="Arial"/>
              <a:buNone/>
            </a:pPr>
            <a:r>
              <a:rPr b="1" lang="no-NO">
                <a:latin typeface="Arial"/>
                <a:ea typeface="Arial"/>
                <a:cs typeface="Arial"/>
                <a:sym typeface="Arial"/>
              </a:rPr>
              <a:t>FiV </a:t>
            </a:r>
            <a:endParaRPr/>
          </a:p>
        </p:txBody>
      </p:sp>
      <p:sp>
        <p:nvSpPr>
          <p:cNvPr id="136" name="Google Shape;136;p3"/>
          <p:cNvSpPr txBox="1"/>
          <p:nvPr>
            <p:ph idx="1" type="body"/>
          </p:nvPr>
        </p:nvSpPr>
        <p:spPr>
          <a:xfrm>
            <a:off x="1163689" y="1244649"/>
            <a:ext cx="3263646" cy="158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</a:pPr>
            <a:r>
              <a:rPr lang="no-NO" sz="2000">
                <a:latin typeface="Arial"/>
                <a:ea typeface="Arial"/>
                <a:cs typeface="Arial"/>
                <a:sym typeface="Arial"/>
              </a:rPr>
              <a:t>FiV Øst: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no-NO" sz="1600">
                <a:latin typeface="Arial"/>
                <a:ea typeface="Arial"/>
                <a:cs typeface="Arial"/>
                <a:sym typeface="Arial"/>
              </a:rPr>
              <a:t>Fredrikstad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no-NO" sz="1600">
                <a:latin typeface="Arial"/>
                <a:ea typeface="Arial"/>
                <a:cs typeface="Arial"/>
                <a:sym typeface="Arial"/>
              </a:rPr>
              <a:t>Indre Østfold (Askim)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no-NO" sz="1600">
                <a:latin typeface="Arial"/>
                <a:ea typeface="Arial"/>
                <a:cs typeface="Arial"/>
                <a:sym typeface="Arial"/>
              </a:rPr>
              <a:t>Strømmen vgs.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•"/>
            </a:pPr>
            <a:r>
              <a:rPr lang="no-NO" sz="1600">
                <a:latin typeface="Arial"/>
                <a:ea typeface="Arial"/>
                <a:cs typeface="Arial"/>
                <a:sym typeface="Arial"/>
              </a:rPr>
              <a:t>Bjørkelangen vgs.</a:t>
            </a:r>
            <a:endParaRPr/>
          </a:p>
          <a:p>
            <a:pPr indent="-1143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37" name="Google Shape;137;p3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138" name="Google Shape;138;p3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900"/>
              <a:t>Eirik Hågensen</a:t>
            </a:r>
            <a:endParaRPr sz="900"/>
          </a:p>
        </p:txBody>
      </p:sp>
      <p:grpSp>
        <p:nvGrpSpPr>
          <p:cNvPr id="139" name="Google Shape;139;p3"/>
          <p:cNvGrpSpPr/>
          <p:nvPr/>
        </p:nvGrpSpPr>
        <p:grpSpPr>
          <a:xfrm>
            <a:off x="4947385" y="-1715"/>
            <a:ext cx="7244615" cy="6989655"/>
            <a:chOff x="2513513" y="-1714"/>
            <a:chExt cx="6858000" cy="6858000"/>
          </a:xfrm>
        </p:grpSpPr>
        <p:pic>
          <p:nvPicPr>
            <p:cNvPr descr="Aurskog-Høland kommune - Fra Akershus til Viken" id="140" name="Google Shape;140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13513" y="-1714"/>
              <a:ext cx="6858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3"/>
            <p:cNvSpPr/>
            <p:nvPr/>
          </p:nvSpPr>
          <p:spPr>
            <a:xfrm>
              <a:off x="3587750" y="1690907"/>
              <a:ext cx="108000" cy="108000"/>
            </a:xfrm>
            <a:prstGeom prst="ellipse">
              <a:avLst/>
            </a:prstGeom>
            <a:solidFill>
              <a:srgbClr val="008193"/>
            </a:solidFill>
            <a:ln cap="flat" cmpd="sng" w="9525">
              <a:solidFill>
                <a:srgbClr val="006A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773257" y="4424533"/>
              <a:ext cx="170394" cy="176610"/>
            </a:xfrm>
            <a:prstGeom prst="ellipse">
              <a:avLst/>
            </a:prstGeom>
            <a:solidFill>
              <a:srgbClr val="008193"/>
            </a:solidFill>
            <a:ln cap="flat" cmpd="sng" w="9525">
              <a:solidFill>
                <a:srgbClr val="006A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7665597" y="5570952"/>
              <a:ext cx="170394" cy="176610"/>
            </a:xfrm>
            <a:prstGeom prst="ellipse">
              <a:avLst/>
            </a:prstGeom>
            <a:solidFill>
              <a:srgbClr val="008193"/>
            </a:solidFill>
            <a:ln cap="flat" cmpd="sng" w="9525">
              <a:solidFill>
                <a:srgbClr val="006A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040248" y="4372854"/>
              <a:ext cx="108000" cy="108000"/>
            </a:xfrm>
            <a:prstGeom prst="ellipse">
              <a:avLst/>
            </a:prstGeom>
            <a:solidFill>
              <a:srgbClr val="008193"/>
            </a:solidFill>
            <a:ln cap="flat" cmpd="sng" w="9525">
              <a:solidFill>
                <a:srgbClr val="006A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706998" y="3629458"/>
              <a:ext cx="108000" cy="108000"/>
            </a:xfrm>
            <a:prstGeom prst="ellipse">
              <a:avLst/>
            </a:prstGeom>
            <a:solidFill>
              <a:srgbClr val="008193"/>
            </a:solidFill>
            <a:ln cap="flat" cmpd="sng" w="9525">
              <a:solidFill>
                <a:srgbClr val="006A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7462398" y="4531158"/>
              <a:ext cx="108000" cy="108000"/>
            </a:xfrm>
            <a:prstGeom prst="ellipse">
              <a:avLst/>
            </a:prstGeom>
            <a:solidFill>
              <a:srgbClr val="008193"/>
            </a:solidFill>
            <a:ln cap="flat" cmpd="sng" w="9525">
              <a:solidFill>
                <a:srgbClr val="006A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094098" y="3434094"/>
              <a:ext cx="108000" cy="108000"/>
            </a:xfrm>
            <a:prstGeom prst="ellipse">
              <a:avLst/>
            </a:prstGeom>
            <a:solidFill>
              <a:srgbClr val="008193"/>
            </a:solidFill>
            <a:ln cap="flat" cmpd="sng" w="9525">
              <a:solidFill>
                <a:srgbClr val="006A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77394" y="3581709"/>
              <a:ext cx="108000" cy="108000"/>
            </a:xfrm>
            <a:prstGeom prst="ellipse">
              <a:avLst/>
            </a:prstGeom>
            <a:solidFill>
              <a:srgbClr val="008193"/>
            </a:solidFill>
            <a:ln cap="flat" cmpd="sng" w="9525">
              <a:solidFill>
                <a:srgbClr val="006A5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" name="Google Shape;149;p3"/>
          <p:cNvSpPr txBox="1"/>
          <p:nvPr/>
        </p:nvSpPr>
        <p:spPr>
          <a:xfrm>
            <a:off x="1163689" y="3117899"/>
            <a:ext cx="3263646" cy="158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no-NO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FiV Vest: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no-NO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Kongsberg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no-NO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Geilo 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no-NO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Rud vgs.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no-NO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Vestby vgs.</a:t>
            </a:r>
            <a:endParaRPr/>
          </a:p>
          <a:p>
            <a:pPr indent="-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806184" y="4775249"/>
            <a:ext cx="3263646" cy="1581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27000" lvl="1" marL="685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no-NO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Approx 170 employees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no-NO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24 593 km²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no-NO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1 227 305 Inhabitants</a:t>
            </a:r>
            <a:endParaRPr/>
          </a:p>
          <a:p>
            <a:pPr indent="-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t bilde som inneholder kart&#10;&#10;Automatisk generert beskrivelse" id="151" name="Google Shape;15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7943" y="300291"/>
            <a:ext cx="5876168" cy="6272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"/>
          <p:cNvSpPr txBox="1"/>
          <p:nvPr>
            <p:ph type="title"/>
          </p:nvPr>
        </p:nvSpPr>
        <p:spPr>
          <a:xfrm>
            <a:off x="580506" y="213423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4000"/>
              <a:buFont typeface="Arial"/>
              <a:buNone/>
            </a:pPr>
            <a:r>
              <a:rPr lang="no-NO"/>
              <a:t>Our activities</a:t>
            </a:r>
            <a:endParaRPr/>
          </a:p>
        </p:txBody>
      </p:sp>
      <p:grpSp>
        <p:nvGrpSpPr>
          <p:cNvPr id="157" name="Google Shape;157;p4"/>
          <p:cNvGrpSpPr/>
          <p:nvPr/>
        </p:nvGrpSpPr>
        <p:grpSpPr>
          <a:xfrm>
            <a:off x="878372" y="1035162"/>
            <a:ext cx="3009950" cy="5183261"/>
            <a:chOff x="1302783" y="227"/>
            <a:chExt cx="3009950" cy="5183261"/>
          </a:xfrm>
        </p:grpSpPr>
        <p:sp>
          <p:nvSpPr>
            <p:cNvPr id="158" name="Google Shape;158;p4"/>
            <p:cNvSpPr/>
            <p:nvPr/>
          </p:nvSpPr>
          <p:spPr>
            <a:xfrm>
              <a:off x="1912578" y="2591858"/>
              <a:ext cx="400025" cy="22867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D899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2054555" y="3677188"/>
              <a:ext cx="116072" cy="116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1912578" y="2591858"/>
              <a:ext cx="400025" cy="15244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D899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2073189" y="3314700"/>
              <a:ext cx="78804" cy="788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912578" y="2591858"/>
              <a:ext cx="400025" cy="7622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D899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2091070" y="2951459"/>
              <a:ext cx="43041" cy="43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912578" y="2546138"/>
              <a:ext cx="400025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rgbClr val="3D899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4"/>
            <p:cNvSpPr txBox="1"/>
            <p:nvPr/>
          </p:nvSpPr>
          <p:spPr>
            <a:xfrm>
              <a:off x="2102591" y="2581857"/>
              <a:ext cx="20001" cy="200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912578" y="1829614"/>
              <a:ext cx="400025" cy="76224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D899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4"/>
            <p:cNvSpPr txBox="1"/>
            <p:nvPr/>
          </p:nvSpPr>
          <p:spPr>
            <a:xfrm>
              <a:off x="2091070" y="2189215"/>
              <a:ext cx="43041" cy="430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912578" y="1067369"/>
              <a:ext cx="400025" cy="1524488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D899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2073189" y="1790211"/>
              <a:ext cx="78804" cy="788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912578" y="305125"/>
              <a:ext cx="400025" cy="228673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D899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4"/>
            <p:cNvSpPr txBox="1"/>
            <p:nvPr/>
          </p:nvSpPr>
          <p:spPr>
            <a:xfrm>
              <a:off x="2054555" y="1390455"/>
              <a:ext cx="116072" cy="1160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"/>
            <p:cNvSpPr/>
            <p:nvPr/>
          </p:nvSpPr>
          <p:spPr>
            <a:xfrm rot="-5400000">
              <a:off x="2956" y="2286960"/>
              <a:ext cx="3209449" cy="609795"/>
            </a:xfrm>
            <a:prstGeom prst="rect">
              <a:avLst/>
            </a:prstGeom>
            <a:solidFill>
              <a:srgbClr val="4EAE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4"/>
            <p:cNvSpPr txBox="1"/>
            <p:nvPr/>
          </p:nvSpPr>
          <p:spPr>
            <a:xfrm rot="-5400000">
              <a:off x="2956" y="2286960"/>
              <a:ext cx="3209449" cy="60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no-NO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Fagskolen i Viken</a:t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312604" y="227"/>
              <a:ext cx="2000129" cy="609795"/>
            </a:xfrm>
            <a:prstGeom prst="rect">
              <a:avLst/>
            </a:prstGeom>
            <a:solidFill>
              <a:srgbClr val="4EAE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2312604" y="227"/>
              <a:ext cx="2000129" cy="60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no-NO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Electrical Engineering</a:t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2312604" y="762472"/>
              <a:ext cx="2000129" cy="609795"/>
            </a:xfrm>
            <a:prstGeom prst="rect">
              <a:avLst/>
            </a:prstGeom>
            <a:solidFill>
              <a:srgbClr val="4EAE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4"/>
            <p:cNvSpPr txBox="1"/>
            <p:nvPr/>
          </p:nvSpPr>
          <p:spPr>
            <a:xfrm>
              <a:off x="2312604" y="762472"/>
              <a:ext cx="2000129" cy="60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no-NO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Computer support and maintenance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2312604" y="1524716"/>
              <a:ext cx="2000129" cy="609795"/>
            </a:xfrm>
            <a:prstGeom prst="rect">
              <a:avLst/>
            </a:prstGeom>
            <a:solidFill>
              <a:srgbClr val="4EAE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4"/>
            <p:cNvSpPr txBox="1"/>
            <p:nvPr/>
          </p:nvSpPr>
          <p:spPr>
            <a:xfrm>
              <a:off x="2312604" y="1524716"/>
              <a:ext cx="2000129" cy="60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no-NO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Building, construction, BIM, CEE, MOM</a:t>
              </a: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312604" y="2286960"/>
              <a:ext cx="2000129" cy="609795"/>
            </a:xfrm>
            <a:prstGeom prst="rect">
              <a:avLst/>
            </a:prstGeom>
            <a:solidFill>
              <a:srgbClr val="4EAE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2312604" y="2286960"/>
              <a:ext cx="2000129" cy="60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no-NO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Healthcare, childhood and youth development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312604" y="3049205"/>
              <a:ext cx="2000129" cy="609795"/>
            </a:xfrm>
            <a:prstGeom prst="rect">
              <a:avLst/>
            </a:prstGeom>
            <a:solidFill>
              <a:srgbClr val="4EAE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4"/>
            <p:cNvSpPr txBox="1"/>
            <p:nvPr/>
          </p:nvSpPr>
          <p:spPr>
            <a:xfrm>
              <a:off x="2312604" y="3049205"/>
              <a:ext cx="2000129" cy="60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no-NO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Management</a:t>
              </a: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312604" y="3811449"/>
              <a:ext cx="2000129" cy="609795"/>
            </a:xfrm>
            <a:prstGeom prst="rect">
              <a:avLst/>
            </a:prstGeom>
            <a:solidFill>
              <a:srgbClr val="4EAE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2312604" y="3811449"/>
              <a:ext cx="2000129" cy="60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no-NO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Tourism and resort development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312604" y="4573693"/>
              <a:ext cx="2000129" cy="609795"/>
            </a:xfrm>
            <a:prstGeom prst="rect">
              <a:avLst/>
            </a:prstGeom>
            <a:solidFill>
              <a:srgbClr val="4EAE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2312604" y="4573693"/>
              <a:ext cx="2000129" cy="6097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rPr lang="no-NO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Technology, production and product development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4"/>
          <p:cNvSpPr txBox="1"/>
          <p:nvPr>
            <p:ph idx="12" type="sldNum"/>
          </p:nvPr>
        </p:nvSpPr>
        <p:spPr>
          <a:xfrm>
            <a:off x="297488" y="6356350"/>
            <a:ext cx="43355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pic>
        <p:nvPicPr>
          <p:cNvPr id="189" name="Google Shape;189;p4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3608" l="0" r="0" t="0"/>
          <a:stretch/>
        </p:blipFill>
        <p:spPr>
          <a:xfrm>
            <a:off x="4249827" y="1205345"/>
            <a:ext cx="7787559" cy="461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>
            <p:ph type="title"/>
          </p:nvPr>
        </p:nvSpPr>
        <p:spPr>
          <a:xfrm>
            <a:off x="727116" y="374029"/>
            <a:ext cx="10515600" cy="762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4000"/>
              <a:buFont typeface="Arial"/>
              <a:buNone/>
            </a:pPr>
            <a:r>
              <a:rPr lang="no-NO"/>
              <a:t>Study offers</a:t>
            </a:r>
            <a:endParaRPr/>
          </a:p>
        </p:txBody>
      </p:sp>
      <p:sp>
        <p:nvSpPr>
          <p:cNvPr id="195" name="Google Shape;195;p5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196" name="Google Shape;196;p5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  <p:pic>
        <p:nvPicPr>
          <p:cNvPr id="197" name="Google Shape;19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249" y="2050379"/>
            <a:ext cx="6632511" cy="4199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1668" y="302667"/>
            <a:ext cx="6624968" cy="439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204" name="Google Shape;204;p6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456561"/>
            <a:ext cx="10687050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>
            <p:ph type="title"/>
          </p:nvPr>
        </p:nvSpPr>
        <p:spPr>
          <a:xfrm>
            <a:off x="838200" y="349003"/>
            <a:ext cx="11146654" cy="6098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ct val="100000"/>
              <a:buFont typeface="Arial"/>
              <a:buNone/>
            </a:pPr>
            <a:r>
              <a:rPr lang="no-NO"/>
              <a:t>Continuing education – Lifelong learning</a:t>
            </a:r>
            <a:endParaRPr/>
          </a:p>
        </p:txBody>
      </p:sp>
      <p:sp>
        <p:nvSpPr>
          <p:cNvPr id="211" name="Google Shape;211;p7"/>
          <p:cNvSpPr txBox="1"/>
          <p:nvPr>
            <p:ph idx="1" type="body"/>
          </p:nvPr>
        </p:nvSpPr>
        <p:spPr>
          <a:xfrm>
            <a:off x="412884" y="1923224"/>
            <a:ext cx="6372379" cy="4415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no-NO"/>
              <a:t>Programs: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no-NO"/>
              <a:t>Facilities and construction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no-NO"/>
              <a:t>Hair dresser and barber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no-NO"/>
              <a:t>Management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no-NO"/>
              <a:t>Health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no-NO"/>
              <a:t>Hotel and restaurant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no-NO"/>
              <a:t>Industry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no-NO"/>
              <a:t>Food production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no-NO"/>
              <a:t>Oil and gas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200"/>
              <a:buChar char="•"/>
            </a:pPr>
            <a:r>
              <a:rPr lang="no-NO"/>
              <a:t>Tourism and hospitality</a:t>
            </a:r>
            <a:endParaRPr/>
          </a:p>
        </p:txBody>
      </p:sp>
      <p:sp>
        <p:nvSpPr>
          <p:cNvPr id="212" name="Google Shape;212;p7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05.04.2022</a:t>
            </a:r>
            <a:endParaRPr/>
          </a:p>
        </p:txBody>
      </p:sp>
      <p:sp>
        <p:nvSpPr>
          <p:cNvPr id="213" name="Google Shape;213;p7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  <p:pic>
        <p:nvPicPr>
          <p:cNvPr id="214" name="Google Shape;21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7974" y="1835291"/>
            <a:ext cx="5310790" cy="343669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5000" kx="195000" rotWithShape="0" algn="tl" dir="12900000" dist="50800" ky="145000">
              <a:srgbClr val="000000">
                <a:alpha val="29803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8"/>
          <p:cNvSpPr txBox="1"/>
          <p:nvPr>
            <p:ph type="title"/>
          </p:nvPr>
        </p:nvSpPr>
        <p:spPr>
          <a:xfrm>
            <a:off x="838200" y="575733"/>
            <a:ext cx="10515600" cy="1114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775"/>
              </a:buClr>
              <a:buSzPts val="4000"/>
              <a:buFont typeface="Arial"/>
              <a:buNone/>
            </a:pPr>
            <a:r>
              <a:rPr lang="no-NO"/>
              <a:t>Strategi – Objective -  Visions</a:t>
            </a:r>
            <a:endParaRPr/>
          </a:p>
        </p:txBody>
      </p:sp>
      <p:pic>
        <p:nvPicPr>
          <p:cNvPr descr="work-in-progress - Tesla Owners Club Norway - Tesla Owners Club Norway" id="220" name="Google Shape;22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8679" y="1461802"/>
            <a:ext cx="5830464" cy="436722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05.04.2022</a:t>
            </a:r>
            <a:endParaRPr/>
          </a:p>
        </p:txBody>
      </p:sp>
      <p:sp>
        <p:nvSpPr>
          <p:cNvPr id="222" name="Google Shape;222;p8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  <p:sp>
        <p:nvSpPr>
          <p:cNvPr id="223" name="Google Shape;223;p8"/>
          <p:cNvSpPr txBox="1"/>
          <p:nvPr/>
        </p:nvSpPr>
        <p:spPr>
          <a:xfrm>
            <a:off x="876300" y="1409700"/>
            <a:ext cx="4867275" cy="3834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Vision: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no-N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Fagskolen i Viken løser Norges fremtidige behov for høyere yrkesfaglige utdanning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Main strategic directions: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o-NO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Lifelong learning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o-NO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position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no-NO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 strategy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"/>
          <p:cNvSpPr txBox="1"/>
          <p:nvPr>
            <p:ph idx="1" type="body"/>
          </p:nvPr>
        </p:nvSpPr>
        <p:spPr>
          <a:xfrm>
            <a:off x="-1" y="92488"/>
            <a:ext cx="2884207" cy="620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no-NO"/>
              <a:t>Awarded the quality price for vocational education - tertiary level in 2021</a:t>
            </a:r>
            <a:endParaRPr/>
          </a:p>
        </p:txBody>
      </p:sp>
      <p:sp>
        <p:nvSpPr>
          <p:cNvPr id="229" name="Google Shape;229;p9"/>
          <p:cNvSpPr txBox="1"/>
          <p:nvPr>
            <p:ph idx="10" type="dt"/>
          </p:nvPr>
        </p:nvSpPr>
        <p:spPr>
          <a:xfrm>
            <a:off x="10789200" y="6436800"/>
            <a:ext cx="907033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05.04.2022</a:t>
            </a:r>
            <a:endParaRPr sz="1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 txBox="1"/>
          <p:nvPr>
            <p:ph idx="11" type="ftr"/>
          </p:nvPr>
        </p:nvSpPr>
        <p:spPr>
          <a:xfrm>
            <a:off x="9046800" y="6436800"/>
            <a:ext cx="1667256" cy="2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no-NO"/>
              <a:t>Eirik Hågensen</a:t>
            </a:r>
            <a:endParaRPr/>
          </a:p>
        </p:txBody>
      </p:sp>
      <p:pic>
        <p:nvPicPr>
          <p:cNvPr descr="Pris" id="231" name="Google Shape;23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9796" y="0"/>
            <a:ext cx="9142204" cy="6856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Fagskolene">
      <a:dk1>
        <a:srgbClr val="000000"/>
      </a:dk1>
      <a:lt1>
        <a:srgbClr val="FFFFFF"/>
      </a:lt1>
      <a:dk2>
        <a:srgbClr val="37383E"/>
      </a:dk2>
      <a:lt2>
        <a:srgbClr val="D4D2D5"/>
      </a:lt2>
      <a:accent1>
        <a:srgbClr val="51AEC7"/>
      </a:accent1>
      <a:accent2>
        <a:srgbClr val="EE7900"/>
      </a:accent2>
      <a:accent3>
        <a:srgbClr val="B5B4B8"/>
      </a:accent3>
      <a:accent4>
        <a:srgbClr val="E6AA00"/>
      </a:accent4>
      <a:accent5>
        <a:srgbClr val="E62C33"/>
      </a:accent5>
      <a:accent6>
        <a:srgbClr val="36A483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2022-04-04T10:50:47Z</dcterms:created>
  <dc:creator>Eirik Hågensen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768ce0-ceaf-4778-8ab1-e65d26fe9939_Enabled">
    <vt:lpwstr>true</vt:lpwstr>
  </property>
  <property fmtid="{D5CDD505-2E9C-101B-9397-08002B2CF9AE}" pid="3" name="MSIP_Label_06768ce0-ceaf-4778-8ab1-e65d26fe9939_SetDate">
    <vt:lpwstr>2021-10-05T07:36:51Z</vt:lpwstr>
  </property>
  <property fmtid="{D5CDD505-2E9C-101B-9397-08002B2CF9AE}" pid="4" name="MSIP_Label_06768ce0-ceaf-4778-8ab1-e65d26fe9939_Method">
    <vt:lpwstr>Standard</vt:lpwstr>
  </property>
  <property fmtid="{D5CDD505-2E9C-101B-9397-08002B2CF9AE}" pid="5" name="MSIP_Label_06768ce0-ceaf-4778-8ab1-e65d26fe9939_Name">
    <vt:lpwstr>Begrenset - PROD</vt:lpwstr>
  </property>
  <property fmtid="{D5CDD505-2E9C-101B-9397-08002B2CF9AE}" pid="6" name="MSIP_Label_06768ce0-ceaf-4778-8ab1-e65d26fe9939_SiteId">
    <vt:lpwstr>3d50ddd4-00a1-4ab7-9788-decf14a8728f</vt:lpwstr>
  </property>
  <property fmtid="{D5CDD505-2E9C-101B-9397-08002B2CF9AE}" pid="7" name="MSIP_Label_06768ce0-ceaf-4778-8ab1-e65d26fe9939_ActionId">
    <vt:lpwstr>1eb17a50-f372-4743-b996-03ef4c54c91d</vt:lpwstr>
  </property>
  <property fmtid="{D5CDD505-2E9C-101B-9397-08002B2CF9AE}" pid="8" name="MSIP_Label_06768ce0-ceaf-4778-8ab1-e65d26fe9939_ContentBits">
    <vt:lpwstr>0</vt:lpwstr>
  </property>
  <property fmtid="{D5CDD505-2E9C-101B-9397-08002B2CF9AE}" pid="9" name="ContentTypeId">
    <vt:lpwstr>0x01010040BDD4FCFFE6554C86539AEE2FD5EFC9</vt:lpwstr>
  </property>
</Properties>
</file>