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9" r:id="rId5"/>
    <p:sldId id="260" r:id="rId6"/>
    <p:sldId id="263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7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8DB915-9066-41A8-B605-57F33118C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94529DE-2D30-4CD7-8DBC-FC94A4BC3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AA9167-4643-462B-B72B-5BDEFA79C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C807-B786-4622-96EB-1EAD9E516AE6}" type="datetimeFigureOut">
              <a:rPr lang="nb-NO" smtClean="0"/>
              <a:t>19.04.2022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13EC1AF-44A9-448F-BA49-AD54ED1B8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83C1926-194C-4A25-94B7-728C8CDE5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9BF0-C5B6-4D4E-990C-BB0F3CDF10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501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3843AF-2019-454F-A526-64B437D19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6016699-59A6-484F-ADA4-923BC3EC2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77EF267-B0B2-44B2-9A6A-C63545A12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C807-B786-4622-96EB-1EAD9E516AE6}" type="datetimeFigureOut">
              <a:rPr lang="nb-NO" smtClean="0"/>
              <a:t>19.04.2022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F174DBF-26D7-4856-A922-0DB5502B8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B9F9247-3446-4262-85E6-4C4A86342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9BF0-C5B6-4D4E-990C-BB0F3CDF10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057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5970351-E657-47F3-ADBD-7C4C20B640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1E28B85-7905-47D2-8842-B2AAAE1EF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539A90-6FB9-4362-868D-E61AB3E19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C807-B786-4622-96EB-1EAD9E516AE6}" type="datetimeFigureOut">
              <a:rPr lang="nb-NO" smtClean="0"/>
              <a:t>19.04.2022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83AD25E-9937-4A51-944E-6369458B6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06F6DB2-B29B-4729-ACE5-D6CEACE1E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9BF0-C5B6-4D4E-990C-BB0F3CDF10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62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9D8D9B-58DE-454E-95A7-F8DCF0D10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59B5A97-D1ED-42FB-8C33-4638CB482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C09A208-0302-49A4-9095-18078BF0C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C807-B786-4622-96EB-1EAD9E516AE6}" type="datetimeFigureOut">
              <a:rPr lang="nb-NO" smtClean="0"/>
              <a:t>19.04.2022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01B4D6-B6C6-43D2-ACB3-932D81CD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0460E8-BEFE-4DEC-97F5-211049E0E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9BF0-C5B6-4D4E-990C-BB0F3CDF10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750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5DB3E8-3F5C-4C31-846A-E07989637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FB1A6AD-4F72-41B8-AE05-229BFA544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46DF84-3DE7-437B-B50D-1AB69E0F4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C807-B786-4622-96EB-1EAD9E516AE6}" type="datetimeFigureOut">
              <a:rPr lang="nb-NO" smtClean="0"/>
              <a:t>19.04.2022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DD31A3D-8814-4833-923B-3B2E25D98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0A95B3B-CA25-43D7-AC06-9BC0D26DA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9BF0-C5B6-4D4E-990C-BB0F3CDF10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738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8D9D62-E0E1-4DE1-BF9B-848142424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A009AC-FBC3-4516-915F-4615DFF51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8E7DF74-E43B-4283-8008-30A286138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9F07F78-A138-4E05-84F6-1ACADBDA3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C807-B786-4622-96EB-1EAD9E516AE6}" type="datetimeFigureOut">
              <a:rPr lang="nb-NO" smtClean="0"/>
              <a:t>19.04.2022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F856743-43C0-48DE-8CDE-D5B148CD7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BF2613A-5AC8-4D21-BF81-B88C1D72B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9BF0-C5B6-4D4E-990C-BB0F3CDF10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471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B83272-8B0C-4973-A704-7E8B2218C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C4B4E77-02A2-49D7-B456-98AF8F167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167BF01-D626-4AFB-803B-9DF2EB7A4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CA9425E-27AC-4B3A-BED1-AE1BD9ADA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564B7FE-DF1B-40B3-853F-98A87B558A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C40E66A-0060-44F3-B883-579E944FE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C807-B786-4622-96EB-1EAD9E516AE6}" type="datetimeFigureOut">
              <a:rPr lang="nb-NO" smtClean="0"/>
              <a:t>19.04.2022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F687D79E-2AC4-4C71-A928-07DEEFD0F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0DCD30F-94FE-4696-9B71-CC2607747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9BF0-C5B6-4D4E-990C-BB0F3CDF10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369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700260-5B25-4932-A2F7-4C38F7076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3D6ADAC-61B1-4B43-B5F1-68160B629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C807-B786-4622-96EB-1EAD9E516AE6}" type="datetimeFigureOut">
              <a:rPr lang="nb-NO" smtClean="0"/>
              <a:t>19.04.2022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41F8664-AD3D-4670-8AF8-5FB138329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BA6384F-077C-48EE-921D-5E2926DB5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9BF0-C5B6-4D4E-990C-BB0F3CDF10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665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40A121E-30F1-4187-8D17-626740AC1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C807-B786-4622-96EB-1EAD9E516AE6}" type="datetimeFigureOut">
              <a:rPr lang="nb-NO" smtClean="0"/>
              <a:t>19.04.2022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28B8EDC-82A8-4B35-AA57-E06BA6633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502234F-6308-4C1C-AE21-10E3937DA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9BF0-C5B6-4D4E-990C-BB0F3CDF10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551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EDAD2D-EDC8-46BA-B27C-4C252F581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9FCB0FB-1FB8-45CC-BC67-89DCC11F2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14714E7-1D7C-4F7C-A4B2-C1B720B44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B71134C-AA6C-47B9-B6F6-07A84594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C807-B786-4622-96EB-1EAD9E516AE6}" type="datetimeFigureOut">
              <a:rPr lang="nb-NO" smtClean="0"/>
              <a:t>19.04.2022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0CF81B5-CFBD-4698-9DEA-E3C72D76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C83CD82-C2F8-4440-8D58-899C7836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9BF0-C5B6-4D4E-990C-BB0F3CDF10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5447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F6EDF9-8153-456D-812A-C4E15391D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839F3BA-8346-4903-BC98-CFF9C8457C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77FF353-FE0B-4EB2-880B-1526FC15C4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8B31C43-4146-4D6B-8ACF-50A418932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C807-B786-4622-96EB-1EAD9E516AE6}" type="datetimeFigureOut">
              <a:rPr lang="nb-NO" smtClean="0"/>
              <a:t>19.04.2022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56BE121-D4BE-45B0-AD0C-939B3BEAF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A636641-9594-44A3-9956-153C9ED2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9BF0-C5B6-4D4E-990C-BB0F3CDF10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666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4CC605D-FAAC-4105-8002-7B5F9D660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37C798E-2450-44DC-90EE-1FC92C9DB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A6BA4E1-8956-4F1B-8D45-C8C27F9379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9C807-B786-4622-96EB-1EAD9E516AE6}" type="datetimeFigureOut">
              <a:rPr lang="nb-NO" smtClean="0"/>
              <a:t>19.04.2022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669169B-BD09-409F-857F-E272D2FBB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0121684-4446-46F5-8195-3CEEED5D4A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59BF0-C5B6-4D4E-990C-BB0F3CDF10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774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3DC0B7-E9F9-4908-86D4-40D2529ECE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/>
              <a:t>BlendVET</a:t>
            </a:r>
            <a:br>
              <a:rPr lang="nb-NO" dirty="0"/>
            </a:br>
            <a:r>
              <a:rPr lang="en-GB" b="1" i="1" dirty="0"/>
              <a:t>How I stumbled into “blended learning” (teaching)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F95FFD3-83E0-4188-A46D-EC3A92E8F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67113"/>
            <a:ext cx="9144000" cy="1655762"/>
          </a:xfrm>
        </p:spPr>
        <p:txBody>
          <a:bodyPr/>
          <a:lstStyle/>
          <a:p>
            <a:r>
              <a:rPr lang="nb-NO" i="1" dirty="0"/>
              <a:t>-and </a:t>
            </a:r>
            <a:r>
              <a:rPr lang="nb-NO" i="1" dirty="0" err="1"/>
              <a:t>how</a:t>
            </a:r>
            <a:r>
              <a:rPr lang="nb-NO" i="1" dirty="0"/>
              <a:t> I </a:t>
            </a:r>
            <a:r>
              <a:rPr lang="nb-NO" i="1" dirty="0" err="1"/>
              <a:t>coped</a:t>
            </a:r>
            <a:endParaRPr lang="nb-NO" i="1" dirty="0"/>
          </a:p>
          <a:p>
            <a:r>
              <a:rPr lang="nb-NO" i="1" dirty="0"/>
              <a:t>Sigmund Sundfør</a:t>
            </a:r>
            <a:endParaRPr lang="nb-NO" dirty="0"/>
          </a:p>
        </p:txBody>
      </p:sp>
      <p:pic>
        <p:nvPicPr>
          <p:cNvPr id="4" name="Picture 10">
            <a:extLst>
              <a:ext uri="{FF2B5EF4-FFF2-40B4-BE49-F238E27FC236}">
                <a16:creationId xmlns:a16="http://schemas.microsoft.com/office/drawing/2014/main" id="{E022FCDD-2E1C-4518-8A19-62635002A6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825" y="4356879"/>
            <a:ext cx="2228850" cy="2057400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762451A4-2817-4EFA-8EFE-CB3B00514F31}"/>
              </a:ext>
            </a:extLst>
          </p:cNvPr>
          <p:cNvSpPr txBox="1"/>
          <p:nvPr/>
        </p:nvSpPr>
        <p:spPr>
          <a:xfrm rot="20716607">
            <a:off x="7556824" y="3527857"/>
            <a:ext cx="3947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 err="1">
                <a:solidFill>
                  <a:srgbClr val="FF0000"/>
                </a:solidFill>
                <a:latin typeface="Blackadder ITC" panose="04020505051007020D02" pitchFamily="82" charset="0"/>
              </a:rPr>
              <a:t>Flipped</a:t>
            </a:r>
            <a:r>
              <a:rPr lang="nb-NO" sz="3600" b="1" dirty="0">
                <a:solidFill>
                  <a:srgbClr val="FF0000"/>
                </a:solidFill>
                <a:latin typeface="Blackadder ITC" panose="04020505051007020D02" pitchFamily="82" charset="0"/>
              </a:rPr>
              <a:t> </a:t>
            </a:r>
            <a:r>
              <a:rPr lang="nb-NO" sz="3600" b="1" dirty="0" err="1">
                <a:solidFill>
                  <a:srgbClr val="FF0000"/>
                </a:solidFill>
                <a:latin typeface="Blackadder ITC" panose="04020505051007020D02" pitchFamily="82" charset="0"/>
              </a:rPr>
              <a:t>classroom</a:t>
            </a:r>
            <a:endParaRPr lang="nb-NO" sz="3600" b="1" dirty="0">
              <a:solidFill>
                <a:srgbClr val="FF0000"/>
              </a:solidFill>
              <a:latin typeface="Blackadder ITC" panose="04020505051007020D02" pitchFamily="82" charset="0"/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265DAF07-65D5-4A89-BAA3-531E2BB989F1}"/>
              </a:ext>
            </a:extLst>
          </p:cNvPr>
          <p:cNvSpPr txBox="1"/>
          <p:nvPr/>
        </p:nvSpPr>
        <p:spPr>
          <a:xfrm rot="1253567">
            <a:off x="3532131" y="4010274"/>
            <a:ext cx="1628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b="1" dirty="0">
                <a:solidFill>
                  <a:srgbClr val="FF6600"/>
                </a:solidFill>
                <a:latin typeface="Edwardian Script ITC" panose="030303020407070D0804" pitchFamily="66" charset="0"/>
              </a:rPr>
              <a:t>Teams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A59C18FF-9376-4803-A1F2-ACDACFD7A2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55105">
            <a:off x="1779272" y="5600700"/>
            <a:ext cx="3377833" cy="679449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4FDCD113-B46E-4AB8-9CDF-6C313B0D7E33}"/>
              </a:ext>
            </a:extLst>
          </p:cNvPr>
          <p:cNvSpPr txBox="1"/>
          <p:nvPr/>
        </p:nvSpPr>
        <p:spPr>
          <a:xfrm>
            <a:off x="7808836" y="4665193"/>
            <a:ext cx="4383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i="1" dirty="0">
                <a:solidFill>
                  <a:srgbClr val="00B050"/>
                </a:solidFill>
              </a:rPr>
              <a:t>Plan…….??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E9B13A02-6DB0-45D2-9475-9FF868B41F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09783">
            <a:off x="7788697" y="5467530"/>
            <a:ext cx="295656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655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4A65D1-0417-4B9E-88A8-719F241DF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524625" cy="1325563"/>
          </a:xfrm>
        </p:spPr>
        <p:txBody>
          <a:bodyPr/>
          <a:lstStyle/>
          <a:p>
            <a:r>
              <a:rPr lang="en-GB" b="1" dirty="0"/>
              <a:t>Agenda </a:t>
            </a:r>
            <a:r>
              <a:rPr lang="en-GB" b="1"/>
              <a:t>and goal –</a:t>
            </a:r>
            <a:br>
              <a:rPr lang="en-GB" b="1" dirty="0"/>
            </a:br>
            <a:r>
              <a:rPr lang="en-GB" b="1" dirty="0"/>
              <a:t>where should I start?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5EB1908-7786-4DB9-9D61-6CF32D44C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91325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Agenda</a:t>
            </a:r>
          </a:p>
          <a:p>
            <a:pPr lvl="1"/>
            <a:r>
              <a:rPr lang="en-GB" dirty="0"/>
              <a:t>«Flipped classroom» - my implementation</a:t>
            </a:r>
          </a:p>
          <a:p>
            <a:pPr lvl="1"/>
            <a:r>
              <a:rPr lang="en-GB" dirty="0"/>
              <a:t>Where do I (the student) find the material?</a:t>
            </a:r>
          </a:p>
          <a:p>
            <a:pPr lvl="1"/>
            <a:r>
              <a:rPr lang="en-GB" dirty="0"/>
              <a:t>Student tasks – and follow up</a:t>
            </a:r>
          </a:p>
          <a:p>
            <a:pPr lvl="1"/>
            <a:r>
              <a:rPr lang="en-GB" dirty="0"/>
              <a:t>Sharing resources / «Repository»</a:t>
            </a:r>
          </a:p>
          <a:p>
            <a:pPr lvl="1"/>
            <a:endParaRPr lang="en-GB" dirty="0"/>
          </a:p>
          <a:p>
            <a:r>
              <a:rPr lang="en-GB" dirty="0"/>
              <a:t>Goal</a:t>
            </a:r>
          </a:p>
          <a:p>
            <a:pPr lvl="1"/>
            <a:r>
              <a:rPr lang="en-GB" dirty="0"/>
              <a:t>That you get some understanding of how I organise and do the digitally based teaching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That you give me feedback with new ideas and possible improvements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C7B79ECB-5D02-43EB-8C3B-67B0A09CC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1735" y="365125"/>
            <a:ext cx="4660265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88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DF600B-6E31-4A66-815D-8B0BACCAD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Flipped classroom (</a:t>
            </a:r>
            <a:r>
              <a:rPr lang="en-GB" dirty="0"/>
              <a:t>a new concept for me</a:t>
            </a:r>
            <a:r>
              <a:rPr lang="en-GB" b="1" dirty="0"/>
              <a:t>)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18A2BAE-A8F0-44C5-B903-732BB399A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47183" cy="4351338"/>
          </a:xfrm>
        </p:spPr>
        <p:txBody>
          <a:bodyPr/>
          <a:lstStyle/>
          <a:p>
            <a:r>
              <a:rPr lang="nb-NO" dirty="0"/>
              <a:t>The </a:t>
            </a:r>
            <a:r>
              <a:rPr lang="nb-NO" dirty="0" err="1"/>
              <a:t>idea</a:t>
            </a:r>
            <a:r>
              <a:rPr lang="nb-NO" dirty="0"/>
              <a:t> – as I understand it</a:t>
            </a:r>
          </a:p>
          <a:p>
            <a:pPr lvl="1"/>
            <a:r>
              <a:rPr lang="nb-NO" dirty="0"/>
              <a:t>«..</a:t>
            </a:r>
            <a:r>
              <a:rPr lang="en-US" dirty="0"/>
              <a:t>a type of blended learning where students are introduced to content at home and practice working through it at school</a:t>
            </a:r>
            <a:r>
              <a:rPr lang="nb-NO" dirty="0"/>
              <a:t>» (</a:t>
            </a:r>
            <a:r>
              <a:rPr lang="nb-NO" dirty="0" err="1"/>
              <a:t>TeachThought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The students studies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lesson</a:t>
            </a:r>
            <a:r>
              <a:rPr lang="nb-NO" dirty="0"/>
              <a:t> at </a:t>
            </a:r>
            <a:r>
              <a:rPr lang="nb-NO" dirty="0" err="1"/>
              <a:t>their</a:t>
            </a:r>
            <a:r>
              <a:rPr lang="nb-NO" dirty="0"/>
              <a:t> </a:t>
            </a:r>
            <a:r>
              <a:rPr lang="nb-NO" dirty="0" err="1"/>
              <a:t>own</a:t>
            </a:r>
            <a:r>
              <a:rPr lang="nb-NO" dirty="0"/>
              <a:t> pace.</a:t>
            </a:r>
          </a:p>
          <a:p>
            <a:pPr lvl="1"/>
            <a:r>
              <a:rPr lang="nb-NO" dirty="0"/>
              <a:t>The time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teacher</a:t>
            </a:r>
            <a:r>
              <a:rPr lang="nb-NO" dirty="0"/>
              <a:t> is at </a:t>
            </a:r>
            <a:r>
              <a:rPr lang="nb-NO" dirty="0" err="1"/>
              <a:t>the</a:t>
            </a:r>
            <a:r>
              <a:rPr lang="nb-NO" dirty="0"/>
              <a:t> students’ </a:t>
            </a:r>
            <a:r>
              <a:rPr lang="nb-NO" dirty="0" err="1"/>
              <a:t>disposal</a:t>
            </a:r>
            <a:endParaRPr lang="nb-NO" dirty="0"/>
          </a:p>
          <a:p>
            <a:pPr lvl="2"/>
            <a:r>
              <a:rPr lang="nb-NO" dirty="0" err="1"/>
              <a:t>Further</a:t>
            </a:r>
            <a:r>
              <a:rPr lang="nb-NO" dirty="0"/>
              <a:t> </a:t>
            </a:r>
            <a:r>
              <a:rPr lang="nb-NO" dirty="0" err="1"/>
              <a:t>explanations</a:t>
            </a:r>
            <a:endParaRPr lang="nb-NO" dirty="0"/>
          </a:p>
          <a:p>
            <a:pPr lvl="2"/>
            <a:r>
              <a:rPr lang="nb-NO" dirty="0" err="1"/>
              <a:t>Practising</a:t>
            </a:r>
            <a:r>
              <a:rPr lang="nb-NO" dirty="0"/>
              <a:t> 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they</a:t>
            </a:r>
            <a:r>
              <a:rPr lang="nb-NO" dirty="0"/>
              <a:t> have </a:t>
            </a:r>
            <a:r>
              <a:rPr lang="nb-NO" dirty="0" err="1"/>
              <a:t>learned</a:t>
            </a:r>
            <a:endParaRPr lang="nb-NO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8F7086-AC36-4B23-ABF3-38E4654086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730" y="1825625"/>
            <a:ext cx="3714750" cy="23526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8F3699-4F9E-48D9-BFB4-B8F8B35967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355" y="4367356"/>
            <a:ext cx="367665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0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E0216D-C986-4A1C-83A5-D1C28B137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Flipped classroom – how I do it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87C7756-1B77-42BE-BEA1-52AB76829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7182679" cy="435133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The week before we meet up in the classroom, I publish using Teams:</a:t>
            </a:r>
          </a:p>
          <a:p>
            <a:pPr lvl="1"/>
            <a:r>
              <a:rPr lang="en-GB" dirty="0"/>
              <a:t>Video where I go through the lesson</a:t>
            </a:r>
          </a:p>
          <a:p>
            <a:pPr lvl="1"/>
            <a:r>
              <a:rPr lang="en-GB" dirty="0"/>
              <a:t>Copy of the presentation used in the video</a:t>
            </a:r>
          </a:p>
          <a:p>
            <a:pPr lvl="1"/>
            <a:r>
              <a:rPr lang="en-GB" dirty="0"/>
              <a:t>A set of problems to be solved related to the lesson. Some simple ones so that they get confidence in practising what they have learned in this lesson; some more challenging tasks.</a:t>
            </a:r>
          </a:p>
          <a:p>
            <a:pPr lvl="1"/>
            <a:r>
              <a:rPr lang="en-GB" dirty="0"/>
              <a:t>Message via Teams to the students on what next lesson is </a:t>
            </a:r>
          </a:p>
          <a:p>
            <a:pPr lvl="1"/>
            <a:endParaRPr lang="en-GB" dirty="0"/>
          </a:p>
          <a:p>
            <a:r>
              <a:rPr lang="en-GB" dirty="0"/>
              <a:t>When we meet (via Zoom) – I ask them what they want to do </a:t>
            </a:r>
          </a:p>
          <a:p>
            <a:pPr lvl="1"/>
            <a:r>
              <a:rPr lang="en-GB" dirty="0"/>
              <a:t>In most cases, they want to spend the time working through the set of problems. 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They want recording of the session. Recording and copy of notes (pdf) are copied to Teams</a:t>
            </a:r>
          </a:p>
          <a:p>
            <a:pPr lvl="1"/>
            <a:endParaRPr lang="en-US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E0703CCB-A275-4DF7-BA50-CF39DB47C5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730" y="1825625"/>
            <a:ext cx="3714750" cy="2352675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B7A0DB89-0CE6-44B2-9D63-8D7DC51FA2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355" y="4367356"/>
            <a:ext cx="367665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82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7EF7FA-02F8-4A53-9F19-7BA229142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Where do you find the material?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1B61FF-CBB5-48D3-8696-DB52F2369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86500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The plan for the term: – one lesson per week</a:t>
            </a:r>
          </a:p>
          <a:p>
            <a:r>
              <a:rPr lang="en-GB" dirty="0"/>
              <a:t>The structure on Teams mirrors this</a:t>
            </a:r>
          </a:p>
          <a:p>
            <a:pPr lvl="1"/>
            <a:r>
              <a:rPr lang="en-GB" dirty="0"/>
              <a:t>Under &lt;team&gt; / Files you will find a folder for each lesson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Here is a typical content of such a folder published a week ahead of the lesson</a:t>
            </a:r>
          </a:p>
          <a:p>
            <a:pPr lvl="2"/>
            <a:r>
              <a:rPr lang="en-GB" dirty="0"/>
              <a:t>Video where I go through the lesson</a:t>
            </a:r>
          </a:p>
          <a:p>
            <a:pPr lvl="2"/>
            <a:r>
              <a:rPr lang="en-GB" dirty="0"/>
              <a:t>Copy of the presentation used in the video</a:t>
            </a:r>
          </a:p>
          <a:p>
            <a:pPr lvl="2"/>
            <a:r>
              <a:rPr lang="en-GB" dirty="0"/>
              <a:t>The set of problems to be solved (maths and physics)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Recording and notes are copied to the same folder after the lesson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B20B141-106F-4EAC-8D0A-48E54EE180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7610" y="3817620"/>
            <a:ext cx="3726180" cy="2499360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180B509-F07B-4CD6-BBE8-8A9ECC49D6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7511" y="1579245"/>
            <a:ext cx="5053013" cy="202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07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C14EDB-8E7B-4022-A15A-C3C2927CB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Web – tests, for each section /chapter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5088192-8B36-4804-B5DC-1DBD9C75B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6591300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Student tasks / «web-tests» (obligatory)</a:t>
            </a:r>
          </a:p>
          <a:p>
            <a:pPr lvl="1"/>
            <a:r>
              <a:rPr lang="en-GB" dirty="0"/>
              <a:t>A set of tests had been developed using an earlier tool, «</a:t>
            </a:r>
            <a:r>
              <a:rPr lang="en-GB" dirty="0" err="1"/>
              <a:t>ItsLearning</a:t>
            </a:r>
            <a:r>
              <a:rPr lang="en-GB" dirty="0"/>
              <a:t>» - now implemented using Teams/Forms. Used for practising and as a repetition.</a:t>
            </a:r>
          </a:p>
          <a:p>
            <a:pPr lvl="2"/>
            <a:r>
              <a:rPr lang="en-GB" dirty="0"/>
              <a:t>Aim is to ensure that they try practising what they have learned.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We are using automatic scoring, but have no minimum score – only that all students must have done the tests</a:t>
            </a:r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pic>
        <p:nvPicPr>
          <p:cNvPr id="2050" name="Picture 2" descr="Vector Cartoon Illustration of Man or Businessman Holding Long Todo, To-do  or Checklist or Task List Stock Vector - Illustration of vector, hand:  173365217">
            <a:extLst>
              <a:ext uri="{FF2B5EF4-FFF2-40B4-BE49-F238E27FC236}">
                <a16:creationId xmlns:a16="http://schemas.microsoft.com/office/drawing/2014/main" id="{3518FD63-1A87-4E30-A123-B41D88DB91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8" t="3612" b="7500"/>
          <a:stretch/>
        </p:blipFill>
        <p:spPr bwMode="auto">
          <a:xfrm>
            <a:off x="9366650" y="120650"/>
            <a:ext cx="1874437" cy="236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3EE2085C-D214-43A1-A5A6-F60C058D52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375" y="2656522"/>
            <a:ext cx="4000500" cy="962025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65C6DDBF-7ACE-4729-83F5-6F2F1D1464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8870" y="3429000"/>
            <a:ext cx="8023860" cy="16459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2466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A2B4DE-F69B-4DDE-964E-5E81AA5B3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Follow-up of the students</a:t>
            </a:r>
            <a:endParaRPr lang="en-GB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6BDE895-B2BF-4AAA-8C44-48D94A56A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8981661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Weekly messages on last lesson and the one for the following week.</a:t>
            </a:r>
          </a:p>
          <a:p>
            <a:endParaRPr lang="en-GB" dirty="0"/>
          </a:p>
          <a:p>
            <a:r>
              <a:rPr lang="en-GB" dirty="0"/>
              <a:t>Contact with individual students via Teams/Chat – normally initiated by the student.</a:t>
            </a:r>
          </a:p>
          <a:p>
            <a:endParaRPr lang="en-GB" dirty="0"/>
          </a:p>
          <a:p>
            <a:r>
              <a:rPr lang="en-GB" dirty="0"/>
              <a:t>Excel sheet, completed / not completed tests.</a:t>
            </a:r>
          </a:p>
          <a:p>
            <a:pPr lvl="1"/>
            <a:r>
              <a:rPr lang="en-GB" dirty="0"/>
              <a:t>«Hurry-up» or «concerned» Teams/chat to those lagging behind</a:t>
            </a:r>
          </a:p>
          <a:p>
            <a:pPr lvl="2"/>
            <a:r>
              <a:rPr lang="en-GB" dirty="0"/>
              <a:t>-at irregular interval – «when time allows»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Students who have not completed </a:t>
            </a:r>
            <a:r>
              <a:rPr lang="en-GB"/>
              <a:t>all web-tests </a:t>
            </a:r>
            <a:r>
              <a:rPr lang="en-GB" dirty="0"/>
              <a:t>fail</a:t>
            </a:r>
          </a:p>
        </p:txBody>
      </p:sp>
    </p:spTree>
    <p:extLst>
      <p:ext uri="{BB962C8B-B14F-4D97-AF65-F5344CB8AC3E}">
        <p14:creationId xmlns:p14="http://schemas.microsoft.com/office/powerpoint/2010/main" val="381777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F42DB50-0A62-4C5C-95E3-15ACE10C8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Sharing resources/ «Repository»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677B57-7707-46DC-B4D6-519799B10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41160" cy="4351338"/>
          </a:xfrm>
        </p:spPr>
        <p:txBody>
          <a:bodyPr/>
          <a:lstStyle/>
          <a:p>
            <a:r>
              <a:rPr lang="en-GB" dirty="0"/>
              <a:t>What I create, I ought to share</a:t>
            </a:r>
          </a:p>
          <a:p>
            <a:pPr lvl="1"/>
            <a:r>
              <a:rPr lang="en-GB" dirty="0"/>
              <a:t>Currently - no good solution.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Temporary «Repository»</a:t>
            </a:r>
          </a:p>
          <a:p>
            <a:pPr lvl="2"/>
            <a:r>
              <a:rPr lang="en-GB" dirty="0"/>
              <a:t>One team dedicated to act as shared resource: «FTO-</a:t>
            </a:r>
            <a:r>
              <a:rPr lang="en-GB" dirty="0" err="1"/>
              <a:t>Realfag</a:t>
            </a:r>
            <a:r>
              <a:rPr lang="en-GB" dirty="0"/>
              <a:t> – FSTIN»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978C7EFC-5731-41A2-9F9C-D2980AC77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2652" y="346075"/>
            <a:ext cx="2543175" cy="1885950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B85BEBC5-11F5-48B1-A940-01E2FD2FD1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2560" y="3303270"/>
            <a:ext cx="2301240" cy="3482340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82B1C0CC-83A8-4621-925B-6D802257A9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8002" y="2552383"/>
            <a:ext cx="501967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98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9FCFCB-8780-4FAF-9701-80C02989D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b="1" dirty="0" err="1"/>
              <a:t>Was</a:t>
            </a:r>
            <a:r>
              <a:rPr lang="nb-NO" b="1" dirty="0"/>
              <a:t> </a:t>
            </a:r>
            <a:r>
              <a:rPr lang="nb-NO" b="1" dirty="0" err="1"/>
              <a:t>that</a:t>
            </a:r>
            <a:r>
              <a:rPr lang="nb-NO" b="1" dirty="0"/>
              <a:t> all?</a:t>
            </a:r>
            <a:br>
              <a:rPr lang="nb-NO" b="1" dirty="0"/>
            </a:br>
            <a:r>
              <a:rPr lang="nb-NO" b="1" dirty="0" err="1"/>
              <a:t>yes</a:t>
            </a:r>
            <a:endParaRPr lang="nb-NO" b="1" dirty="0"/>
          </a:p>
        </p:txBody>
      </p:sp>
      <p:pic>
        <p:nvPicPr>
          <p:cNvPr id="3074" name="Picture 2" descr="Cartoon – End of the World | Simply Life Lessons">
            <a:extLst>
              <a:ext uri="{FF2B5EF4-FFF2-40B4-BE49-F238E27FC236}">
                <a16:creationId xmlns:a16="http://schemas.microsoft.com/office/drawing/2014/main" id="{4E92E87E-074A-4FC8-894B-DAD83D3F793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761" y="1683770"/>
            <a:ext cx="6390640" cy="5026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162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590</Words>
  <Application>Microsoft Office PowerPoint</Application>
  <PresentationFormat>Widescreen</PresentationFormat>
  <Paragraphs>76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5" baseType="lpstr">
      <vt:lpstr>Arial</vt:lpstr>
      <vt:lpstr>Blackadder ITC</vt:lpstr>
      <vt:lpstr>Calibri</vt:lpstr>
      <vt:lpstr>Calibri Light</vt:lpstr>
      <vt:lpstr>Edwardian Script ITC</vt:lpstr>
      <vt:lpstr>Office-tema</vt:lpstr>
      <vt:lpstr>BlendVET How I stumbled into “blended learning” (teaching)</vt:lpstr>
      <vt:lpstr>Agenda and goal – where should I start?</vt:lpstr>
      <vt:lpstr>Flipped classroom (a new concept for me)</vt:lpstr>
      <vt:lpstr>Flipped classroom – how I do it </vt:lpstr>
      <vt:lpstr>Where do you find the material?</vt:lpstr>
      <vt:lpstr>Web – tests, for each section /chapter</vt:lpstr>
      <vt:lpstr>Follow-up of the students</vt:lpstr>
      <vt:lpstr>Sharing resources/ «Repository»</vt:lpstr>
      <vt:lpstr>Was that all? yes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Inspirasjonsseminar Struktur i undervisning og oppfølging av nettstudenter</dc:title>
  <dc:creator>Sigmund Sundfør</dc:creator>
  <cp:lastModifiedBy>Stine Hvila Lind</cp:lastModifiedBy>
  <cp:revision>2</cp:revision>
  <dcterms:created xsi:type="dcterms:W3CDTF">2021-11-10T07:29:34Z</dcterms:created>
  <dcterms:modified xsi:type="dcterms:W3CDTF">2022-04-19T12:28:24Z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6768ce0-ceaf-4778-8ab1-e65d26fe9939_Enabled">
    <vt:lpwstr>true</vt:lpwstr>
  </property>
  <property fmtid="{D5CDD505-2E9C-101B-9397-08002B2CF9AE}" pid="3" name="MSIP_Label_06768ce0-ceaf-4778-8ab1-e65d26fe9939_SetDate">
    <vt:lpwstr>2021-11-10T07:29:34Z</vt:lpwstr>
  </property>
  <property fmtid="{D5CDD505-2E9C-101B-9397-08002B2CF9AE}" pid="4" name="MSIP_Label_06768ce0-ceaf-4778-8ab1-e65d26fe9939_Method">
    <vt:lpwstr>Standard</vt:lpwstr>
  </property>
  <property fmtid="{D5CDD505-2E9C-101B-9397-08002B2CF9AE}" pid="5" name="MSIP_Label_06768ce0-ceaf-4778-8ab1-e65d26fe9939_Name">
    <vt:lpwstr>Begrenset - PROD</vt:lpwstr>
  </property>
  <property fmtid="{D5CDD505-2E9C-101B-9397-08002B2CF9AE}" pid="6" name="MSIP_Label_06768ce0-ceaf-4778-8ab1-e65d26fe9939_SiteId">
    <vt:lpwstr>3d50ddd4-00a1-4ab7-9788-decf14a8728f</vt:lpwstr>
  </property>
  <property fmtid="{D5CDD505-2E9C-101B-9397-08002B2CF9AE}" pid="7" name="MSIP_Label_06768ce0-ceaf-4778-8ab1-e65d26fe9939_ActionId">
    <vt:lpwstr>534eac71-b1d0-4363-bc8c-9c5603b989ae</vt:lpwstr>
  </property>
  <property fmtid="{D5CDD505-2E9C-101B-9397-08002B2CF9AE}" pid="8" name="MSIP_Label_06768ce0-ceaf-4778-8ab1-e65d26fe9939_ContentBits">
    <vt:lpwstr>0</vt:lpwstr>
  </property>
</Properties>
</file>